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6" r:id="rId2"/>
    <p:sldId id="277" r:id="rId3"/>
    <p:sldId id="381" r:id="rId4"/>
    <p:sldId id="393" r:id="rId5"/>
    <p:sldId id="329" r:id="rId6"/>
    <p:sldId id="371" r:id="rId7"/>
    <p:sldId id="372" r:id="rId8"/>
    <p:sldId id="394" r:id="rId9"/>
    <p:sldId id="374" r:id="rId10"/>
    <p:sldId id="375" r:id="rId11"/>
    <p:sldId id="376" r:id="rId12"/>
    <p:sldId id="377" r:id="rId13"/>
    <p:sldId id="378" r:id="rId14"/>
    <p:sldId id="330" r:id="rId15"/>
    <p:sldId id="379" r:id="rId16"/>
    <p:sldId id="331" r:id="rId17"/>
    <p:sldId id="380" r:id="rId18"/>
    <p:sldId id="332" r:id="rId19"/>
    <p:sldId id="382" r:id="rId20"/>
    <p:sldId id="383" r:id="rId21"/>
    <p:sldId id="384" r:id="rId22"/>
    <p:sldId id="385" r:id="rId23"/>
    <p:sldId id="386" r:id="rId24"/>
    <p:sldId id="387" r:id="rId25"/>
    <p:sldId id="388" r:id="rId26"/>
    <p:sldId id="389" r:id="rId27"/>
    <p:sldId id="324" r:id="rId28"/>
    <p:sldId id="395" r:id="rId29"/>
    <p:sldId id="323" r:id="rId30"/>
    <p:sldId id="390" r:id="rId31"/>
    <p:sldId id="306" r:id="rId32"/>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6E5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6D5F7C-811E-442B-9F74-67C0BD6D559B}" v="19" dt="2026-07-01T05:59:20.2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5088" autoAdjust="0"/>
  </p:normalViewPr>
  <p:slideViewPr>
    <p:cSldViewPr snapToGrid="0">
      <p:cViewPr varScale="1">
        <p:scale>
          <a:sx n="78" d="100"/>
          <a:sy n="78" d="100"/>
        </p:scale>
        <p:origin x="8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čardas Norkus" userId="eefadd5c-9cb8-4e14-8922-88f2a07a46ba" providerId="ADAL" clId="{FFEEF3C5-ED4D-4CAC-BF89-70F237D5A65B}"/>
    <pc:docChg chg="undo custSel addSld delSld modSld">
      <pc:chgData name="Ričardas Norkus" userId="eefadd5c-9cb8-4e14-8922-88f2a07a46ba" providerId="ADAL" clId="{FFEEF3C5-ED4D-4CAC-BF89-70F237D5A65B}" dt="2026-07-01T12:10:18.564" v="1445" actId="20577"/>
      <pc:docMkLst>
        <pc:docMk/>
      </pc:docMkLst>
      <pc:sldChg chg="modSp mod">
        <pc:chgData name="Ričardas Norkus" userId="eefadd5c-9cb8-4e14-8922-88f2a07a46ba" providerId="ADAL" clId="{FFEEF3C5-ED4D-4CAC-BF89-70F237D5A65B}" dt="2026-06-30T09:39:18.776" v="254" actId="6549"/>
        <pc:sldMkLst>
          <pc:docMk/>
          <pc:sldMk cId="1559803355" sldId="256"/>
        </pc:sldMkLst>
        <pc:spChg chg="mod">
          <ac:chgData name="Ričardas Norkus" userId="eefadd5c-9cb8-4e14-8922-88f2a07a46ba" providerId="ADAL" clId="{FFEEF3C5-ED4D-4CAC-BF89-70F237D5A65B}" dt="2026-06-30T09:38:35.543" v="246" actId="14100"/>
          <ac:spMkLst>
            <pc:docMk/>
            <pc:sldMk cId="1559803355" sldId="256"/>
            <ac:spMk id="2" creationId="{9738FB5F-AEF4-40C6-B829-557701328934}"/>
          </ac:spMkLst>
        </pc:spChg>
        <pc:spChg chg="mod">
          <ac:chgData name="Ričardas Norkus" userId="eefadd5c-9cb8-4e14-8922-88f2a07a46ba" providerId="ADAL" clId="{FFEEF3C5-ED4D-4CAC-BF89-70F237D5A65B}" dt="2026-06-30T09:39:18.776" v="254" actId="6549"/>
          <ac:spMkLst>
            <pc:docMk/>
            <pc:sldMk cId="1559803355" sldId="256"/>
            <ac:spMk id="3" creationId="{2C5FD8E4-990B-4CCA-8394-BDF7C964093F}"/>
          </ac:spMkLst>
        </pc:spChg>
      </pc:sldChg>
      <pc:sldChg chg="modSp mod">
        <pc:chgData name="Ričardas Norkus" userId="eefadd5c-9cb8-4e14-8922-88f2a07a46ba" providerId="ADAL" clId="{FFEEF3C5-ED4D-4CAC-BF89-70F237D5A65B}" dt="2026-06-30T09:39:57.799" v="293" actId="6549"/>
        <pc:sldMkLst>
          <pc:docMk/>
          <pc:sldMk cId="1640935947" sldId="277"/>
        </pc:sldMkLst>
        <pc:spChg chg="mod">
          <ac:chgData name="Ričardas Norkus" userId="eefadd5c-9cb8-4e14-8922-88f2a07a46ba" providerId="ADAL" clId="{FFEEF3C5-ED4D-4CAC-BF89-70F237D5A65B}" dt="2026-06-30T09:39:57.799" v="293" actId="6549"/>
          <ac:spMkLst>
            <pc:docMk/>
            <pc:sldMk cId="1640935947" sldId="277"/>
            <ac:spMk id="3" creationId="{5C439C81-8E23-4575-8AD1-45F642199D06}"/>
          </ac:spMkLst>
        </pc:spChg>
      </pc:sldChg>
      <pc:sldChg chg="add del">
        <pc:chgData name="Ričardas Norkus" userId="eefadd5c-9cb8-4e14-8922-88f2a07a46ba" providerId="ADAL" clId="{FFEEF3C5-ED4D-4CAC-BF89-70F237D5A65B}" dt="2026-06-30T11:43:00.959" v="1120"/>
        <pc:sldMkLst>
          <pc:docMk/>
          <pc:sldMk cId="3444361907" sldId="323"/>
        </pc:sldMkLst>
      </pc:sldChg>
      <pc:sldChg chg="modSp add del mod">
        <pc:chgData name="Ričardas Norkus" userId="eefadd5c-9cb8-4e14-8922-88f2a07a46ba" providerId="ADAL" clId="{FFEEF3C5-ED4D-4CAC-BF89-70F237D5A65B}" dt="2026-06-30T11:08:22.484" v="585" actId="255"/>
        <pc:sldMkLst>
          <pc:docMk/>
          <pc:sldMk cId="1569491355" sldId="324"/>
        </pc:sldMkLst>
        <pc:spChg chg="mod">
          <ac:chgData name="Ričardas Norkus" userId="eefadd5c-9cb8-4e14-8922-88f2a07a46ba" providerId="ADAL" clId="{FFEEF3C5-ED4D-4CAC-BF89-70F237D5A65B}" dt="2026-06-30T11:08:22.484" v="585" actId="255"/>
          <ac:spMkLst>
            <pc:docMk/>
            <pc:sldMk cId="1569491355" sldId="324"/>
            <ac:spMk id="2" creationId="{892B9921-6E5B-DF21-7131-764038538554}"/>
          </ac:spMkLst>
        </pc:spChg>
      </pc:sldChg>
      <pc:sldChg chg="modSp mod">
        <pc:chgData name="Ričardas Norkus" userId="eefadd5c-9cb8-4e14-8922-88f2a07a46ba" providerId="ADAL" clId="{FFEEF3C5-ED4D-4CAC-BF89-70F237D5A65B}" dt="2026-06-30T09:52:33.808" v="374" actId="6549"/>
        <pc:sldMkLst>
          <pc:docMk/>
          <pc:sldMk cId="3982969310" sldId="329"/>
        </pc:sldMkLst>
        <pc:spChg chg="mod">
          <ac:chgData name="Ričardas Norkus" userId="eefadd5c-9cb8-4e14-8922-88f2a07a46ba" providerId="ADAL" clId="{FFEEF3C5-ED4D-4CAC-BF89-70F237D5A65B}" dt="2026-06-30T09:52:33.808" v="374" actId="6549"/>
          <ac:spMkLst>
            <pc:docMk/>
            <pc:sldMk cId="3982969310" sldId="329"/>
            <ac:spMk id="3" creationId="{5C439C81-8E23-4575-8AD1-45F642199D06}"/>
          </ac:spMkLst>
        </pc:spChg>
      </pc:sldChg>
      <pc:sldChg chg="modSp mod">
        <pc:chgData name="Ričardas Norkus" userId="eefadd5c-9cb8-4e14-8922-88f2a07a46ba" providerId="ADAL" clId="{FFEEF3C5-ED4D-4CAC-BF89-70F237D5A65B}" dt="2026-06-30T10:43:03.443" v="413" actId="6549"/>
        <pc:sldMkLst>
          <pc:docMk/>
          <pc:sldMk cId="3505174178" sldId="332"/>
        </pc:sldMkLst>
        <pc:spChg chg="mod">
          <ac:chgData name="Ričardas Norkus" userId="eefadd5c-9cb8-4e14-8922-88f2a07a46ba" providerId="ADAL" clId="{FFEEF3C5-ED4D-4CAC-BF89-70F237D5A65B}" dt="2026-06-30T10:43:03.443" v="413" actId="6549"/>
          <ac:spMkLst>
            <pc:docMk/>
            <pc:sldMk cId="3505174178" sldId="332"/>
            <ac:spMk id="3" creationId="{5C439C81-8E23-4575-8AD1-45F642199D06}"/>
          </ac:spMkLst>
        </pc:spChg>
      </pc:sldChg>
      <pc:sldChg chg="add del">
        <pc:chgData name="Ričardas Norkus" userId="eefadd5c-9cb8-4e14-8922-88f2a07a46ba" providerId="ADAL" clId="{FFEEF3C5-ED4D-4CAC-BF89-70F237D5A65B}" dt="2026-06-30T10:21:31.460" v="399" actId="2696"/>
        <pc:sldMkLst>
          <pc:docMk/>
          <pc:sldMk cId="995007277" sldId="372"/>
        </pc:sldMkLst>
      </pc:sldChg>
      <pc:sldChg chg="del">
        <pc:chgData name="Ričardas Norkus" userId="eefadd5c-9cb8-4e14-8922-88f2a07a46ba" providerId="ADAL" clId="{FFEEF3C5-ED4D-4CAC-BF89-70F237D5A65B}" dt="2026-06-30T10:12:42.201" v="389" actId="2696"/>
        <pc:sldMkLst>
          <pc:docMk/>
          <pc:sldMk cId="1854182404" sldId="373"/>
        </pc:sldMkLst>
      </pc:sldChg>
      <pc:sldChg chg="modSp mod">
        <pc:chgData name="Ričardas Norkus" userId="eefadd5c-9cb8-4e14-8922-88f2a07a46ba" providerId="ADAL" clId="{FFEEF3C5-ED4D-4CAC-BF89-70F237D5A65B}" dt="2026-07-01T07:16:30.272" v="1430" actId="6549"/>
        <pc:sldMkLst>
          <pc:docMk/>
          <pc:sldMk cId="1167145189" sldId="381"/>
        </pc:sldMkLst>
        <pc:spChg chg="mod">
          <ac:chgData name="Ričardas Norkus" userId="eefadd5c-9cb8-4e14-8922-88f2a07a46ba" providerId="ADAL" clId="{FFEEF3C5-ED4D-4CAC-BF89-70F237D5A65B}" dt="2026-07-01T07:16:30.272" v="1430" actId="6549"/>
          <ac:spMkLst>
            <pc:docMk/>
            <pc:sldMk cId="1167145189" sldId="381"/>
            <ac:spMk id="3" creationId="{5C439C81-8E23-4575-8AD1-45F642199D06}"/>
          </ac:spMkLst>
        </pc:spChg>
      </pc:sldChg>
      <pc:sldChg chg="addSp modSp mod">
        <pc:chgData name="Ričardas Norkus" userId="eefadd5c-9cb8-4e14-8922-88f2a07a46ba" providerId="ADAL" clId="{FFEEF3C5-ED4D-4CAC-BF89-70F237D5A65B}" dt="2026-06-30T10:49:41.612" v="486" actId="14100"/>
        <pc:sldMkLst>
          <pc:docMk/>
          <pc:sldMk cId="3685159728" sldId="389"/>
        </pc:sldMkLst>
        <pc:spChg chg="mod">
          <ac:chgData name="Ričardas Norkus" userId="eefadd5c-9cb8-4e14-8922-88f2a07a46ba" providerId="ADAL" clId="{FFEEF3C5-ED4D-4CAC-BF89-70F237D5A65B}" dt="2026-06-30T10:44:23.530" v="479" actId="20577"/>
          <ac:spMkLst>
            <pc:docMk/>
            <pc:sldMk cId="3685159728" sldId="389"/>
            <ac:spMk id="2" creationId="{843A4F22-C4C2-426A-ABDA-C02DA6A09F7F}"/>
          </ac:spMkLst>
        </pc:spChg>
        <pc:spChg chg="mod">
          <ac:chgData name="Ričardas Norkus" userId="eefadd5c-9cb8-4e14-8922-88f2a07a46ba" providerId="ADAL" clId="{FFEEF3C5-ED4D-4CAC-BF89-70F237D5A65B}" dt="2026-06-30T10:44:54.187" v="482" actId="5793"/>
          <ac:spMkLst>
            <pc:docMk/>
            <pc:sldMk cId="3685159728" sldId="389"/>
            <ac:spMk id="3" creationId="{5C439C81-8E23-4575-8AD1-45F642199D06}"/>
          </ac:spMkLst>
        </pc:spChg>
        <pc:picChg chg="add mod">
          <ac:chgData name="Ričardas Norkus" userId="eefadd5c-9cb8-4e14-8922-88f2a07a46ba" providerId="ADAL" clId="{FFEEF3C5-ED4D-4CAC-BF89-70F237D5A65B}" dt="2026-06-30T10:49:41.612" v="486" actId="14100"/>
          <ac:picMkLst>
            <pc:docMk/>
            <pc:sldMk cId="3685159728" sldId="389"/>
            <ac:picMk id="6" creationId="{4BFFBAE1-A3DC-0FDF-F771-D7C159E9FB59}"/>
          </ac:picMkLst>
        </pc:picChg>
      </pc:sldChg>
      <pc:sldChg chg="modSp mod">
        <pc:chgData name="Ričardas Norkus" userId="eefadd5c-9cb8-4e14-8922-88f2a07a46ba" providerId="ADAL" clId="{FFEEF3C5-ED4D-4CAC-BF89-70F237D5A65B}" dt="2026-07-01T06:03:22.112" v="1388" actId="20577"/>
        <pc:sldMkLst>
          <pc:docMk/>
          <pc:sldMk cId="2817459463" sldId="390"/>
        </pc:sldMkLst>
        <pc:spChg chg="mod">
          <ac:chgData name="Ričardas Norkus" userId="eefadd5c-9cb8-4e14-8922-88f2a07a46ba" providerId="ADAL" clId="{FFEEF3C5-ED4D-4CAC-BF89-70F237D5A65B}" dt="2026-06-30T11:05:04.357" v="560" actId="20577"/>
          <ac:spMkLst>
            <pc:docMk/>
            <pc:sldMk cId="2817459463" sldId="390"/>
            <ac:spMk id="2" creationId="{843A4F22-C4C2-426A-ABDA-C02DA6A09F7F}"/>
          </ac:spMkLst>
        </pc:spChg>
        <pc:spChg chg="mod">
          <ac:chgData name="Ričardas Norkus" userId="eefadd5c-9cb8-4e14-8922-88f2a07a46ba" providerId="ADAL" clId="{FFEEF3C5-ED4D-4CAC-BF89-70F237D5A65B}" dt="2026-07-01T06:03:22.112" v="1388" actId="20577"/>
          <ac:spMkLst>
            <pc:docMk/>
            <pc:sldMk cId="2817459463" sldId="390"/>
            <ac:spMk id="3" creationId="{5C439C81-8E23-4575-8AD1-45F642199D06}"/>
          </ac:spMkLst>
        </pc:spChg>
      </pc:sldChg>
      <pc:sldChg chg="del">
        <pc:chgData name="Ričardas Norkus" userId="eefadd5c-9cb8-4e14-8922-88f2a07a46ba" providerId="ADAL" clId="{FFEEF3C5-ED4D-4CAC-BF89-70F237D5A65B}" dt="2026-06-30T11:48:08.908" v="1151" actId="2696"/>
        <pc:sldMkLst>
          <pc:docMk/>
          <pc:sldMk cId="2788841615" sldId="391"/>
        </pc:sldMkLst>
      </pc:sldChg>
      <pc:sldChg chg="del">
        <pc:chgData name="Ričardas Norkus" userId="eefadd5c-9cb8-4e14-8922-88f2a07a46ba" providerId="ADAL" clId="{FFEEF3C5-ED4D-4CAC-BF89-70F237D5A65B}" dt="2026-06-30T11:48:15.928" v="1152" actId="2696"/>
        <pc:sldMkLst>
          <pc:docMk/>
          <pc:sldMk cId="2851731006" sldId="392"/>
        </pc:sldMkLst>
      </pc:sldChg>
      <pc:sldChg chg="add del">
        <pc:chgData name="Ričardas Norkus" userId="eefadd5c-9cb8-4e14-8922-88f2a07a46ba" providerId="ADAL" clId="{FFEEF3C5-ED4D-4CAC-BF89-70F237D5A65B}" dt="2026-06-30T09:42:09.432" v="296"/>
        <pc:sldMkLst>
          <pc:docMk/>
          <pc:sldMk cId="1120843274" sldId="393"/>
        </pc:sldMkLst>
      </pc:sldChg>
      <pc:sldChg chg="addSp delSp modSp add mod">
        <pc:chgData name="Ričardas Norkus" userId="eefadd5c-9cb8-4e14-8922-88f2a07a46ba" providerId="ADAL" clId="{FFEEF3C5-ED4D-4CAC-BF89-70F237D5A65B}" dt="2026-07-01T12:10:18.564" v="1445" actId="20577"/>
        <pc:sldMkLst>
          <pc:docMk/>
          <pc:sldMk cId="2957769071" sldId="394"/>
        </pc:sldMkLst>
        <pc:spChg chg="mod">
          <ac:chgData name="Ričardas Norkus" userId="eefadd5c-9cb8-4e14-8922-88f2a07a46ba" providerId="ADAL" clId="{FFEEF3C5-ED4D-4CAC-BF89-70F237D5A65B}" dt="2026-07-01T12:10:18.564" v="1445" actId="20577"/>
          <ac:spMkLst>
            <pc:docMk/>
            <pc:sldMk cId="2957769071" sldId="394"/>
            <ac:spMk id="2" creationId="{843A4F22-C4C2-426A-ABDA-C02DA6A09F7F}"/>
          </ac:spMkLst>
        </pc:spChg>
        <pc:spChg chg="mod">
          <ac:chgData name="Ričardas Norkus" userId="eefadd5c-9cb8-4e14-8922-88f2a07a46ba" providerId="ADAL" clId="{FFEEF3C5-ED4D-4CAC-BF89-70F237D5A65B}" dt="2026-07-01T12:09:08.841" v="1441" actId="6549"/>
          <ac:spMkLst>
            <pc:docMk/>
            <pc:sldMk cId="2957769071" sldId="394"/>
            <ac:spMk id="3" creationId="{5C439C81-8E23-4575-8AD1-45F642199D06}"/>
          </ac:spMkLst>
        </pc:spChg>
        <pc:spChg chg="add del">
          <ac:chgData name="Ričardas Norkus" userId="eefadd5c-9cb8-4e14-8922-88f2a07a46ba" providerId="ADAL" clId="{FFEEF3C5-ED4D-4CAC-BF89-70F237D5A65B}" dt="2026-06-30T10:20:50.246" v="397" actId="22"/>
          <ac:spMkLst>
            <pc:docMk/>
            <pc:sldMk cId="2957769071" sldId="394"/>
            <ac:spMk id="6" creationId="{28D40B93-4BEE-0DCA-A1EE-40570128149C}"/>
          </ac:spMkLst>
        </pc:spChg>
      </pc:sldChg>
      <pc:sldChg chg="modSp add mod">
        <pc:chgData name="Ričardas Norkus" userId="eefadd5c-9cb8-4e14-8922-88f2a07a46ba" providerId="ADAL" clId="{FFEEF3C5-ED4D-4CAC-BF89-70F237D5A65B}" dt="2026-06-30T12:19:35.102" v="1155" actId="20577"/>
        <pc:sldMkLst>
          <pc:docMk/>
          <pc:sldMk cId="564217752" sldId="395"/>
        </pc:sldMkLst>
        <pc:spChg chg="mod">
          <ac:chgData name="Ričardas Norkus" userId="eefadd5c-9cb8-4e14-8922-88f2a07a46ba" providerId="ADAL" clId="{FFEEF3C5-ED4D-4CAC-BF89-70F237D5A65B}" dt="2026-06-30T11:45:58.873" v="1140" actId="255"/>
          <ac:spMkLst>
            <pc:docMk/>
            <pc:sldMk cId="564217752" sldId="395"/>
            <ac:spMk id="2" creationId="{843A4F22-C4C2-426A-ABDA-C02DA6A09F7F}"/>
          </ac:spMkLst>
        </pc:spChg>
        <pc:spChg chg="mod">
          <ac:chgData name="Ričardas Norkus" userId="eefadd5c-9cb8-4e14-8922-88f2a07a46ba" providerId="ADAL" clId="{FFEEF3C5-ED4D-4CAC-BF89-70F237D5A65B}" dt="2026-06-30T12:19:35.102" v="1155" actId="20577"/>
          <ac:spMkLst>
            <pc:docMk/>
            <pc:sldMk cId="564217752" sldId="395"/>
            <ac:spMk id="3" creationId="{5C439C81-8E23-4575-8AD1-45F642199D06}"/>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CCB3C3-C807-40DD-8A65-3D20661A226D}" type="doc">
      <dgm:prSet loTypeId="urn:microsoft.com/office/officeart/2008/layout/VerticalCurvedList" loCatId="list" qsTypeId="urn:microsoft.com/office/officeart/2005/8/quickstyle/simple1" qsCatId="simple" csTypeId="urn:microsoft.com/office/officeart/2005/8/colors/accent2_4" csCatId="accent2" phldr="1"/>
      <dgm:spPr/>
      <dgm:t>
        <a:bodyPr/>
        <a:lstStyle/>
        <a:p>
          <a:endParaRPr lang="lt-LT"/>
        </a:p>
      </dgm:t>
    </dgm:pt>
    <dgm:pt modelId="{F5CCEA64-15A8-472D-B7AC-38AB50799AB2}">
      <dgm:prSet phldrT="[Tekstas]" custT="1"/>
      <dgm:spPr/>
      <dgm:t>
        <a:bodyPr/>
        <a:lstStyle/>
        <a:p>
          <a:r>
            <a:rPr lang="lt-LT" sz="2400" b="0" dirty="0">
              <a:solidFill>
                <a:schemeClr val="tx1"/>
              </a:solidFill>
              <a:latin typeface="Calibri" panose="020F0502020204030204" pitchFamily="34" charset="0"/>
              <a:ea typeface="Calibri" panose="020F0502020204030204" pitchFamily="34" charset="0"/>
              <a:cs typeface="Calibri" panose="020F0502020204030204" pitchFamily="34" charset="0"/>
            </a:rPr>
            <a:t>Medžiaga ar mišinys </a:t>
          </a:r>
        </a:p>
      </dgm:t>
    </dgm:pt>
    <dgm:pt modelId="{823CAF31-81DB-4EA5-8938-40B462B5125C}" type="parTrans" cxnId="{D9962532-4D68-4DFA-B0BC-4B404ECB754D}">
      <dgm:prSet/>
      <dgm:spPr/>
      <dgm:t>
        <a:bodyPr/>
        <a:lstStyle/>
        <a:p>
          <a:endParaRPr lang="lt-LT"/>
        </a:p>
      </dgm:t>
    </dgm:pt>
    <dgm:pt modelId="{4FEDFCE6-A7C0-4FA7-AB05-38002E5203BA}" type="sibTrans" cxnId="{D9962532-4D68-4DFA-B0BC-4B404ECB754D}">
      <dgm:prSet/>
      <dgm:spPr/>
      <dgm:t>
        <a:bodyPr/>
        <a:lstStyle/>
        <a:p>
          <a:endParaRPr lang="lt-LT"/>
        </a:p>
      </dgm:t>
    </dgm:pt>
    <dgm:pt modelId="{73A46199-3A68-4B62-9938-29CE4227167C}">
      <dgm:prSet phldrT="[Tekstas]" custT="1"/>
      <dgm:spPr/>
      <dgm:t>
        <a:bodyPr/>
        <a:lstStyle/>
        <a:p>
          <a:r>
            <a:rPr lang="lt-LT" sz="2400" dirty="0">
              <a:solidFill>
                <a:schemeClr val="tx1"/>
              </a:solidFill>
              <a:latin typeface="Calibri" panose="020F0502020204030204" pitchFamily="34" charset="0"/>
              <a:ea typeface="Calibri" panose="020F0502020204030204" pitchFamily="34" charset="0"/>
              <a:cs typeface="Calibri" panose="020F0502020204030204" pitchFamily="34" charset="0"/>
            </a:rPr>
            <a:t>Skirtas išorinėms kūno dalims -  </a:t>
          </a:r>
          <a:r>
            <a:rPr lang="lt-LT" sz="2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epidermis, plaukai, nagai, lūpos, išoriniai lyties organai arba dantys ar burnos ertmės gleivinė</a:t>
          </a:r>
          <a:r>
            <a:rPr lang="lt-LT" sz="2400" dirty="0">
              <a:solidFill>
                <a:schemeClr val="tx1"/>
              </a:solidFill>
              <a:latin typeface="Calibri" panose="020F0502020204030204" pitchFamily="34" charset="0"/>
              <a:ea typeface="Calibri" panose="020F0502020204030204" pitchFamily="34" charset="0"/>
              <a:cs typeface="Calibri" panose="020F0502020204030204" pitchFamily="34" charset="0"/>
            </a:rPr>
            <a:t> </a:t>
          </a:r>
        </a:p>
      </dgm:t>
    </dgm:pt>
    <dgm:pt modelId="{153067EE-653D-41BE-8E74-680B48E2B13F}" type="parTrans" cxnId="{C8551781-D660-4FC4-AA4F-7A11DDD4A8AE}">
      <dgm:prSet/>
      <dgm:spPr/>
      <dgm:t>
        <a:bodyPr/>
        <a:lstStyle/>
        <a:p>
          <a:endParaRPr lang="lt-LT"/>
        </a:p>
      </dgm:t>
    </dgm:pt>
    <dgm:pt modelId="{0FA33287-3357-4070-884E-1504C9296DDC}" type="sibTrans" cxnId="{C8551781-D660-4FC4-AA4F-7A11DDD4A8AE}">
      <dgm:prSet/>
      <dgm:spPr/>
      <dgm:t>
        <a:bodyPr/>
        <a:lstStyle/>
        <a:p>
          <a:endParaRPr lang="lt-LT"/>
        </a:p>
      </dgm:t>
    </dgm:pt>
    <dgm:pt modelId="{0BB64463-1364-4F01-B736-A4CE521B54CA}">
      <dgm:prSet phldrT="[Tekstas]" custT="1"/>
      <dgm:spPr>
        <a:solidFill>
          <a:schemeClr val="accent2">
            <a:lumMod val="40000"/>
            <a:lumOff val="60000"/>
          </a:schemeClr>
        </a:solidFill>
      </dgm:spPr>
      <dgm:t>
        <a:bodyPr/>
        <a:lstStyle/>
        <a:p>
          <a:r>
            <a:rPr lang="lt-LT" sz="2400" dirty="0">
              <a:solidFill>
                <a:schemeClr val="tx1"/>
              </a:solidFill>
              <a:latin typeface="Calibri" panose="020F0502020204030204" pitchFamily="34" charset="0"/>
              <a:ea typeface="Calibri" panose="020F0502020204030204" pitchFamily="34" charset="0"/>
              <a:cs typeface="Calibri" panose="020F0502020204030204" pitchFamily="34" charset="0"/>
            </a:rPr>
            <a:t>Valyti, kvėpinti, pakeisti išvaizdą, apsaugoti, išlaikyti gerą būklę arba pašalinti kūno kvapus </a:t>
          </a:r>
        </a:p>
      </dgm:t>
    </dgm:pt>
    <dgm:pt modelId="{18B61436-B7C1-4D2E-92C0-E339C93CE6FF}" type="parTrans" cxnId="{C091E0D9-4AE4-46ED-9A45-D77B2686914C}">
      <dgm:prSet/>
      <dgm:spPr/>
      <dgm:t>
        <a:bodyPr/>
        <a:lstStyle/>
        <a:p>
          <a:endParaRPr lang="lt-LT"/>
        </a:p>
      </dgm:t>
    </dgm:pt>
    <dgm:pt modelId="{5AE9061B-8242-4624-9B37-409C4D8AB180}" type="sibTrans" cxnId="{C091E0D9-4AE4-46ED-9A45-D77B2686914C}">
      <dgm:prSet/>
      <dgm:spPr/>
      <dgm:t>
        <a:bodyPr/>
        <a:lstStyle/>
        <a:p>
          <a:endParaRPr lang="lt-LT"/>
        </a:p>
      </dgm:t>
    </dgm:pt>
    <dgm:pt modelId="{26F8235D-AB55-4EB0-9015-A745842DB51D}" type="pres">
      <dgm:prSet presAssocID="{E7CCB3C3-C807-40DD-8A65-3D20661A226D}" presName="Name0" presStyleCnt="0">
        <dgm:presLayoutVars>
          <dgm:chMax val="7"/>
          <dgm:chPref val="7"/>
          <dgm:dir/>
        </dgm:presLayoutVars>
      </dgm:prSet>
      <dgm:spPr/>
    </dgm:pt>
    <dgm:pt modelId="{253D2A19-0DFB-47A0-8309-D525BF3603A7}" type="pres">
      <dgm:prSet presAssocID="{E7CCB3C3-C807-40DD-8A65-3D20661A226D}" presName="Name1" presStyleCnt="0"/>
      <dgm:spPr/>
    </dgm:pt>
    <dgm:pt modelId="{B2280B74-B134-4E9A-9492-059F6A7F28B3}" type="pres">
      <dgm:prSet presAssocID="{E7CCB3C3-C807-40DD-8A65-3D20661A226D}" presName="cycle" presStyleCnt="0"/>
      <dgm:spPr/>
    </dgm:pt>
    <dgm:pt modelId="{6E31BB9C-8620-4032-BA3A-C8AC043B7BB9}" type="pres">
      <dgm:prSet presAssocID="{E7CCB3C3-C807-40DD-8A65-3D20661A226D}" presName="srcNode" presStyleLbl="node1" presStyleIdx="0" presStyleCnt="3"/>
      <dgm:spPr/>
    </dgm:pt>
    <dgm:pt modelId="{4EBC428A-CB41-4DB5-8908-A99F0BBB32E6}" type="pres">
      <dgm:prSet presAssocID="{E7CCB3C3-C807-40DD-8A65-3D20661A226D}" presName="conn" presStyleLbl="parChTrans1D2" presStyleIdx="0" presStyleCnt="1"/>
      <dgm:spPr/>
    </dgm:pt>
    <dgm:pt modelId="{5BE496F8-6F55-4323-BD05-732BCAC06CA0}" type="pres">
      <dgm:prSet presAssocID="{E7CCB3C3-C807-40DD-8A65-3D20661A226D}" presName="extraNode" presStyleLbl="node1" presStyleIdx="0" presStyleCnt="3"/>
      <dgm:spPr/>
    </dgm:pt>
    <dgm:pt modelId="{1C1281D8-7D29-46C0-AAE3-B7D62D9B42F9}" type="pres">
      <dgm:prSet presAssocID="{E7CCB3C3-C807-40DD-8A65-3D20661A226D}" presName="dstNode" presStyleLbl="node1" presStyleIdx="0" presStyleCnt="3"/>
      <dgm:spPr/>
    </dgm:pt>
    <dgm:pt modelId="{BD0FA16B-CBC7-4DD4-8830-091D9C84F89C}" type="pres">
      <dgm:prSet presAssocID="{F5CCEA64-15A8-472D-B7AC-38AB50799AB2}" presName="text_1" presStyleLbl="node1" presStyleIdx="0" presStyleCnt="3">
        <dgm:presLayoutVars>
          <dgm:bulletEnabled val="1"/>
        </dgm:presLayoutVars>
      </dgm:prSet>
      <dgm:spPr/>
    </dgm:pt>
    <dgm:pt modelId="{F377599A-40B2-48D1-8F68-ECA225A3A021}" type="pres">
      <dgm:prSet presAssocID="{F5CCEA64-15A8-472D-B7AC-38AB50799AB2}" presName="accent_1" presStyleCnt="0"/>
      <dgm:spPr/>
    </dgm:pt>
    <dgm:pt modelId="{0FBA30A3-720F-4689-9210-ECF440CF609C}" type="pres">
      <dgm:prSet presAssocID="{F5CCEA64-15A8-472D-B7AC-38AB50799AB2}" presName="accentRepeatNode" presStyleLbl="solidFgAcc1" presStyleIdx="0" presStyleCnt="3" custScaleX="107463" custScaleY="102006"/>
      <dgm:spPr/>
    </dgm:pt>
    <dgm:pt modelId="{E4F8F4CB-E64A-452F-8630-C7962720D34C}" type="pres">
      <dgm:prSet presAssocID="{73A46199-3A68-4B62-9938-29CE4227167C}" presName="text_2" presStyleLbl="node1" presStyleIdx="1" presStyleCnt="3" custLinFactNeighborX="-198" custLinFactNeighborY="2788">
        <dgm:presLayoutVars>
          <dgm:bulletEnabled val="1"/>
        </dgm:presLayoutVars>
      </dgm:prSet>
      <dgm:spPr/>
    </dgm:pt>
    <dgm:pt modelId="{7BCC4579-A2AA-4AF6-ADE2-5906B5E9E6A7}" type="pres">
      <dgm:prSet presAssocID="{73A46199-3A68-4B62-9938-29CE4227167C}" presName="accent_2" presStyleCnt="0"/>
      <dgm:spPr/>
    </dgm:pt>
    <dgm:pt modelId="{F21BBAE2-D4C3-4D20-A7D1-5D4E27B4435E}" type="pres">
      <dgm:prSet presAssocID="{73A46199-3A68-4B62-9938-29CE4227167C}" presName="accentRepeatNode" presStyleLbl="solidFgAcc1" presStyleIdx="1" presStyleCnt="3" custScaleX="116315"/>
      <dgm:spPr/>
    </dgm:pt>
    <dgm:pt modelId="{BDC55238-4B07-49F6-ACEA-7E52D523D9A8}" type="pres">
      <dgm:prSet presAssocID="{0BB64463-1364-4F01-B736-A4CE521B54CA}" presName="text_3" presStyleLbl="node1" presStyleIdx="2" presStyleCnt="3">
        <dgm:presLayoutVars>
          <dgm:bulletEnabled val="1"/>
        </dgm:presLayoutVars>
      </dgm:prSet>
      <dgm:spPr/>
    </dgm:pt>
    <dgm:pt modelId="{90366B3B-00D4-4AAA-A19E-77748E4E930F}" type="pres">
      <dgm:prSet presAssocID="{0BB64463-1364-4F01-B736-A4CE521B54CA}" presName="accent_3" presStyleCnt="0"/>
      <dgm:spPr/>
    </dgm:pt>
    <dgm:pt modelId="{73E08734-333B-408B-8F22-0659003B42D0}" type="pres">
      <dgm:prSet presAssocID="{0BB64463-1364-4F01-B736-A4CE521B54CA}" presName="accentRepeatNode" presStyleLbl="solidFgAcc1" presStyleIdx="2" presStyleCnt="3" custScaleX="113412"/>
      <dgm:spPr/>
    </dgm:pt>
  </dgm:ptLst>
  <dgm:cxnLst>
    <dgm:cxn modelId="{CC539015-1FBD-4E57-A83E-D04E08623BEE}" type="presOf" srcId="{F5CCEA64-15A8-472D-B7AC-38AB50799AB2}" destId="{BD0FA16B-CBC7-4DD4-8830-091D9C84F89C}" srcOrd="0" destOrd="0" presId="urn:microsoft.com/office/officeart/2008/layout/VerticalCurvedList"/>
    <dgm:cxn modelId="{3524852E-DDE6-4AF2-A2DA-EC2CDEF6615D}" type="presOf" srcId="{73A46199-3A68-4B62-9938-29CE4227167C}" destId="{E4F8F4CB-E64A-452F-8630-C7962720D34C}" srcOrd="0" destOrd="0" presId="urn:microsoft.com/office/officeart/2008/layout/VerticalCurvedList"/>
    <dgm:cxn modelId="{D9962532-4D68-4DFA-B0BC-4B404ECB754D}" srcId="{E7CCB3C3-C807-40DD-8A65-3D20661A226D}" destId="{F5CCEA64-15A8-472D-B7AC-38AB50799AB2}" srcOrd="0" destOrd="0" parTransId="{823CAF31-81DB-4EA5-8938-40B462B5125C}" sibTransId="{4FEDFCE6-A7C0-4FA7-AB05-38002E5203BA}"/>
    <dgm:cxn modelId="{E6DCF760-DE25-4763-BF45-CF628558D5B5}" type="presOf" srcId="{0BB64463-1364-4F01-B736-A4CE521B54CA}" destId="{BDC55238-4B07-49F6-ACEA-7E52D523D9A8}" srcOrd="0" destOrd="0" presId="urn:microsoft.com/office/officeart/2008/layout/VerticalCurvedList"/>
    <dgm:cxn modelId="{491B116F-3A3C-4A7E-9B01-D8C9EB95184D}" type="presOf" srcId="{4FEDFCE6-A7C0-4FA7-AB05-38002E5203BA}" destId="{4EBC428A-CB41-4DB5-8908-A99F0BBB32E6}" srcOrd="0" destOrd="0" presId="urn:microsoft.com/office/officeart/2008/layout/VerticalCurvedList"/>
    <dgm:cxn modelId="{C8551781-D660-4FC4-AA4F-7A11DDD4A8AE}" srcId="{E7CCB3C3-C807-40DD-8A65-3D20661A226D}" destId="{73A46199-3A68-4B62-9938-29CE4227167C}" srcOrd="1" destOrd="0" parTransId="{153067EE-653D-41BE-8E74-680B48E2B13F}" sibTransId="{0FA33287-3357-4070-884E-1504C9296DDC}"/>
    <dgm:cxn modelId="{616A08C9-5B0F-42E2-AA56-1DE62C8E04D0}" type="presOf" srcId="{E7CCB3C3-C807-40DD-8A65-3D20661A226D}" destId="{26F8235D-AB55-4EB0-9015-A745842DB51D}" srcOrd="0" destOrd="0" presId="urn:microsoft.com/office/officeart/2008/layout/VerticalCurvedList"/>
    <dgm:cxn modelId="{C091E0D9-4AE4-46ED-9A45-D77B2686914C}" srcId="{E7CCB3C3-C807-40DD-8A65-3D20661A226D}" destId="{0BB64463-1364-4F01-B736-A4CE521B54CA}" srcOrd="2" destOrd="0" parTransId="{18B61436-B7C1-4D2E-92C0-E339C93CE6FF}" sibTransId="{5AE9061B-8242-4624-9B37-409C4D8AB180}"/>
    <dgm:cxn modelId="{7803D852-AC77-48F9-A03F-85CBBF4393BF}" type="presParOf" srcId="{26F8235D-AB55-4EB0-9015-A745842DB51D}" destId="{253D2A19-0DFB-47A0-8309-D525BF3603A7}" srcOrd="0" destOrd="0" presId="urn:microsoft.com/office/officeart/2008/layout/VerticalCurvedList"/>
    <dgm:cxn modelId="{0227A966-1971-4216-8E47-0DD230CD250D}" type="presParOf" srcId="{253D2A19-0DFB-47A0-8309-D525BF3603A7}" destId="{B2280B74-B134-4E9A-9492-059F6A7F28B3}" srcOrd="0" destOrd="0" presId="urn:microsoft.com/office/officeart/2008/layout/VerticalCurvedList"/>
    <dgm:cxn modelId="{B821BAA9-FBDC-42E2-8A36-047B6883885A}" type="presParOf" srcId="{B2280B74-B134-4E9A-9492-059F6A7F28B3}" destId="{6E31BB9C-8620-4032-BA3A-C8AC043B7BB9}" srcOrd="0" destOrd="0" presId="urn:microsoft.com/office/officeart/2008/layout/VerticalCurvedList"/>
    <dgm:cxn modelId="{C461BAF4-A9FB-4811-94CC-E5D8C04D9CA5}" type="presParOf" srcId="{B2280B74-B134-4E9A-9492-059F6A7F28B3}" destId="{4EBC428A-CB41-4DB5-8908-A99F0BBB32E6}" srcOrd="1" destOrd="0" presId="urn:microsoft.com/office/officeart/2008/layout/VerticalCurvedList"/>
    <dgm:cxn modelId="{734BCCA2-1975-46D6-A7F5-11585903AC02}" type="presParOf" srcId="{B2280B74-B134-4E9A-9492-059F6A7F28B3}" destId="{5BE496F8-6F55-4323-BD05-732BCAC06CA0}" srcOrd="2" destOrd="0" presId="urn:microsoft.com/office/officeart/2008/layout/VerticalCurvedList"/>
    <dgm:cxn modelId="{D2FBFDD2-AC01-4ED7-9523-4AF6C0099E30}" type="presParOf" srcId="{B2280B74-B134-4E9A-9492-059F6A7F28B3}" destId="{1C1281D8-7D29-46C0-AAE3-B7D62D9B42F9}" srcOrd="3" destOrd="0" presId="urn:microsoft.com/office/officeart/2008/layout/VerticalCurvedList"/>
    <dgm:cxn modelId="{D105043B-7954-42DA-A416-BE1F535DD5AA}" type="presParOf" srcId="{253D2A19-0DFB-47A0-8309-D525BF3603A7}" destId="{BD0FA16B-CBC7-4DD4-8830-091D9C84F89C}" srcOrd="1" destOrd="0" presId="urn:microsoft.com/office/officeart/2008/layout/VerticalCurvedList"/>
    <dgm:cxn modelId="{929B1E11-3A4D-4B10-B9E9-DEFAC11FEF9B}" type="presParOf" srcId="{253D2A19-0DFB-47A0-8309-D525BF3603A7}" destId="{F377599A-40B2-48D1-8F68-ECA225A3A021}" srcOrd="2" destOrd="0" presId="urn:microsoft.com/office/officeart/2008/layout/VerticalCurvedList"/>
    <dgm:cxn modelId="{7621A90D-B769-4E99-95C1-BED122F93930}" type="presParOf" srcId="{F377599A-40B2-48D1-8F68-ECA225A3A021}" destId="{0FBA30A3-720F-4689-9210-ECF440CF609C}" srcOrd="0" destOrd="0" presId="urn:microsoft.com/office/officeart/2008/layout/VerticalCurvedList"/>
    <dgm:cxn modelId="{61B42EF4-0256-4427-ADDE-0FCEB3276FEC}" type="presParOf" srcId="{253D2A19-0DFB-47A0-8309-D525BF3603A7}" destId="{E4F8F4CB-E64A-452F-8630-C7962720D34C}" srcOrd="3" destOrd="0" presId="urn:microsoft.com/office/officeart/2008/layout/VerticalCurvedList"/>
    <dgm:cxn modelId="{8E2E740C-A004-4395-B575-83F73795179D}" type="presParOf" srcId="{253D2A19-0DFB-47A0-8309-D525BF3603A7}" destId="{7BCC4579-A2AA-4AF6-ADE2-5906B5E9E6A7}" srcOrd="4" destOrd="0" presId="urn:microsoft.com/office/officeart/2008/layout/VerticalCurvedList"/>
    <dgm:cxn modelId="{83B8AAB7-3A77-4738-9A1F-7103BEB619B0}" type="presParOf" srcId="{7BCC4579-A2AA-4AF6-ADE2-5906B5E9E6A7}" destId="{F21BBAE2-D4C3-4D20-A7D1-5D4E27B4435E}" srcOrd="0" destOrd="0" presId="urn:microsoft.com/office/officeart/2008/layout/VerticalCurvedList"/>
    <dgm:cxn modelId="{D9AF5D25-81E1-4BCE-A267-DB093A09511F}" type="presParOf" srcId="{253D2A19-0DFB-47A0-8309-D525BF3603A7}" destId="{BDC55238-4B07-49F6-ACEA-7E52D523D9A8}" srcOrd="5" destOrd="0" presId="urn:microsoft.com/office/officeart/2008/layout/VerticalCurvedList"/>
    <dgm:cxn modelId="{541987CD-A2A9-4BBF-A3F5-523E754F65B4}" type="presParOf" srcId="{253D2A19-0DFB-47A0-8309-D525BF3603A7}" destId="{90366B3B-00D4-4AAA-A19E-77748E4E930F}" srcOrd="6" destOrd="0" presId="urn:microsoft.com/office/officeart/2008/layout/VerticalCurvedList"/>
    <dgm:cxn modelId="{98886522-8B25-4411-A8B8-C9F72FDEC9B6}" type="presParOf" srcId="{90366B3B-00D4-4AAA-A19E-77748E4E930F}" destId="{73E08734-333B-408B-8F22-0659003B42D0}"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BC428A-CB41-4DB5-8908-A99F0BBB32E6}">
      <dsp:nvSpPr>
        <dsp:cNvPr id="0" name=""/>
        <dsp:cNvSpPr/>
      </dsp:nvSpPr>
      <dsp:spPr>
        <a:xfrm>
          <a:off x="-4800756" y="-741169"/>
          <a:ext cx="5760066" cy="5760066"/>
        </a:xfrm>
        <a:prstGeom prst="blockArc">
          <a:avLst>
            <a:gd name="adj1" fmla="val 18900000"/>
            <a:gd name="adj2" fmla="val 2700000"/>
            <a:gd name="adj3" fmla="val 375"/>
          </a:avLst>
        </a:prstGeom>
        <a:noFill/>
        <a:ln w="12700" cap="flat" cmpd="sng" algn="ctr">
          <a:solidFill>
            <a:schemeClr val="accent2">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D0FA16B-CBC7-4DD4-8830-091D9C84F89C}">
      <dsp:nvSpPr>
        <dsp:cNvPr id="0" name=""/>
        <dsp:cNvSpPr/>
      </dsp:nvSpPr>
      <dsp:spPr>
        <a:xfrm>
          <a:off x="629606" y="427772"/>
          <a:ext cx="10042150" cy="855545"/>
        </a:xfrm>
        <a:prstGeom prst="rect">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79089" tIns="60960" rIns="60960" bIns="60960" numCol="1" spcCol="1270" anchor="ctr" anchorCtr="0">
          <a:noAutofit/>
        </a:bodyPr>
        <a:lstStyle/>
        <a:p>
          <a:pPr marL="0" lvl="0" indent="0" algn="l" defTabSz="1066800">
            <a:lnSpc>
              <a:spcPct val="90000"/>
            </a:lnSpc>
            <a:spcBef>
              <a:spcPct val="0"/>
            </a:spcBef>
            <a:spcAft>
              <a:spcPct val="35000"/>
            </a:spcAft>
            <a:buNone/>
          </a:pPr>
          <a:r>
            <a:rPr lang="lt-LT" sz="2400" b="0" kern="1200" dirty="0">
              <a:solidFill>
                <a:schemeClr val="tx1"/>
              </a:solidFill>
              <a:latin typeface="Calibri" panose="020F0502020204030204" pitchFamily="34" charset="0"/>
              <a:ea typeface="Calibri" panose="020F0502020204030204" pitchFamily="34" charset="0"/>
              <a:cs typeface="Calibri" panose="020F0502020204030204" pitchFamily="34" charset="0"/>
            </a:rPr>
            <a:t>Medžiaga ar mišinys </a:t>
          </a:r>
        </a:p>
      </dsp:txBody>
      <dsp:txXfrm>
        <a:off x="629606" y="427772"/>
        <a:ext cx="10042150" cy="855545"/>
      </dsp:txXfrm>
    </dsp:sp>
    <dsp:sp modelId="{0FBA30A3-720F-4689-9210-ECF440CF609C}">
      <dsp:nvSpPr>
        <dsp:cNvPr id="0" name=""/>
        <dsp:cNvSpPr/>
      </dsp:nvSpPr>
      <dsp:spPr>
        <a:xfrm>
          <a:off x="54984" y="310103"/>
          <a:ext cx="1149243" cy="1090884"/>
        </a:xfrm>
        <a:prstGeom prst="ellipse">
          <a:avLst/>
        </a:prstGeom>
        <a:solidFill>
          <a:schemeClr val="lt1">
            <a:hueOff val="0"/>
            <a:satOff val="0"/>
            <a:lumOff val="0"/>
            <a:alphaOff val="0"/>
          </a:schemeClr>
        </a:solidFill>
        <a:ln w="12700" cap="flat" cmpd="sng" algn="ctr">
          <a:solidFill>
            <a:schemeClr val="accent2">
              <a:shade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4F8F4CB-E64A-452F-8630-C7962720D34C}">
      <dsp:nvSpPr>
        <dsp:cNvPr id="0" name=""/>
        <dsp:cNvSpPr/>
      </dsp:nvSpPr>
      <dsp:spPr>
        <a:xfrm>
          <a:off x="921329" y="1734943"/>
          <a:ext cx="9731159" cy="855545"/>
        </a:xfrm>
        <a:prstGeom prst="rect">
          <a:avLst/>
        </a:prstGeom>
        <a:solidFill>
          <a:schemeClr val="accent2">
            <a:shade val="50000"/>
            <a:hueOff val="32004"/>
            <a:satOff val="2829"/>
            <a:lumOff val="2594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79089" tIns="60960" rIns="60960" bIns="60960" numCol="1" spcCol="1270" anchor="ctr" anchorCtr="0">
          <a:noAutofit/>
        </a:bodyPr>
        <a:lstStyle/>
        <a:p>
          <a:pPr marL="0" lvl="0" indent="0" algn="l" defTabSz="1066800">
            <a:lnSpc>
              <a:spcPct val="90000"/>
            </a:lnSpc>
            <a:spcBef>
              <a:spcPct val="0"/>
            </a:spcBef>
            <a:spcAft>
              <a:spcPct val="35000"/>
            </a:spcAft>
            <a:buNone/>
          </a:pPr>
          <a:r>
            <a:rPr lang="lt-LT" sz="2400" kern="1200" dirty="0">
              <a:solidFill>
                <a:schemeClr val="tx1"/>
              </a:solidFill>
              <a:latin typeface="Calibri" panose="020F0502020204030204" pitchFamily="34" charset="0"/>
              <a:ea typeface="Calibri" panose="020F0502020204030204" pitchFamily="34" charset="0"/>
              <a:cs typeface="Calibri" panose="020F0502020204030204" pitchFamily="34" charset="0"/>
            </a:rPr>
            <a:t>Skirtas išorinėms kūno dalims -  </a:t>
          </a:r>
          <a:r>
            <a:rPr lang="lt-LT" sz="240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epidermis, plaukai, nagai, lūpos, išoriniai lyties organai arba dantys ar burnos ertmės gleivinė</a:t>
          </a:r>
          <a:r>
            <a:rPr lang="lt-LT" sz="2400" kern="1200" dirty="0">
              <a:solidFill>
                <a:schemeClr val="tx1"/>
              </a:solidFill>
              <a:latin typeface="Calibri" panose="020F0502020204030204" pitchFamily="34" charset="0"/>
              <a:ea typeface="Calibri" panose="020F0502020204030204" pitchFamily="34" charset="0"/>
              <a:cs typeface="Calibri" panose="020F0502020204030204" pitchFamily="34" charset="0"/>
            </a:rPr>
            <a:t> </a:t>
          </a:r>
        </a:p>
      </dsp:txBody>
      <dsp:txXfrm>
        <a:off x="921329" y="1734943"/>
        <a:ext cx="9731159" cy="855545"/>
      </dsp:txXfrm>
    </dsp:sp>
    <dsp:sp modelId="{F21BBAE2-D4C3-4D20-A7D1-5D4E27B4435E}">
      <dsp:nvSpPr>
        <dsp:cNvPr id="0" name=""/>
        <dsp:cNvSpPr/>
      </dsp:nvSpPr>
      <dsp:spPr>
        <a:xfrm>
          <a:off x="318642" y="1604148"/>
          <a:ext cx="1243909" cy="1069432"/>
        </a:xfrm>
        <a:prstGeom prst="ellipse">
          <a:avLst/>
        </a:prstGeom>
        <a:solidFill>
          <a:schemeClr val="lt1">
            <a:hueOff val="0"/>
            <a:satOff val="0"/>
            <a:lumOff val="0"/>
            <a:alphaOff val="0"/>
          </a:schemeClr>
        </a:solidFill>
        <a:ln w="12700" cap="flat" cmpd="sng" algn="ctr">
          <a:solidFill>
            <a:schemeClr val="accent2">
              <a:shade val="50000"/>
              <a:hueOff val="28246"/>
              <a:satOff val="3051"/>
              <a:lumOff val="23748"/>
              <a:alphaOff val="0"/>
            </a:schemeClr>
          </a:solidFill>
          <a:prstDash val="solid"/>
        </a:ln>
        <a:effectLst/>
      </dsp:spPr>
      <dsp:style>
        <a:lnRef idx="2">
          <a:scrgbClr r="0" g="0" b="0"/>
        </a:lnRef>
        <a:fillRef idx="1">
          <a:scrgbClr r="0" g="0" b="0"/>
        </a:fillRef>
        <a:effectRef idx="0">
          <a:scrgbClr r="0" g="0" b="0"/>
        </a:effectRef>
        <a:fontRef idx="minor"/>
      </dsp:style>
    </dsp:sp>
    <dsp:sp modelId="{BDC55238-4B07-49F6-ACEA-7E52D523D9A8}">
      <dsp:nvSpPr>
        <dsp:cNvPr id="0" name=""/>
        <dsp:cNvSpPr/>
      </dsp:nvSpPr>
      <dsp:spPr>
        <a:xfrm>
          <a:off x="629606" y="2994409"/>
          <a:ext cx="10042150" cy="855545"/>
        </a:xfrm>
        <a:prstGeom prst="rect">
          <a:avLst/>
        </a:prstGeom>
        <a:solidFill>
          <a:schemeClr val="accent2">
            <a:lumMod val="40000"/>
            <a:lumOff val="6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79089" tIns="60960" rIns="60960" bIns="60960" numCol="1" spcCol="1270" anchor="ctr" anchorCtr="0">
          <a:noAutofit/>
        </a:bodyPr>
        <a:lstStyle/>
        <a:p>
          <a:pPr marL="0" lvl="0" indent="0" algn="l" defTabSz="1066800">
            <a:lnSpc>
              <a:spcPct val="90000"/>
            </a:lnSpc>
            <a:spcBef>
              <a:spcPct val="0"/>
            </a:spcBef>
            <a:spcAft>
              <a:spcPct val="35000"/>
            </a:spcAft>
            <a:buNone/>
          </a:pPr>
          <a:r>
            <a:rPr lang="lt-LT" sz="2400" kern="1200" dirty="0">
              <a:solidFill>
                <a:schemeClr val="tx1"/>
              </a:solidFill>
              <a:latin typeface="Calibri" panose="020F0502020204030204" pitchFamily="34" charset="0"/>
              <a:ea typeface="Calibri" panose="020F0502020204030204" pitchFamily="34" charset="0"/>
              <a:cs typeface="Calibri" panose="020F0502020204030204" pitchFamily="34" charset="0"/>
            </a:rPr>
            <a:t>Valyti, kvėpinti, pakeisti išvaizdą, apsaugoti, išlaikyti gerą būklę arba pašalinti kūno kvapus </a:t>
          </a:r>
        </a:p>
      </dsp:txBody>
      <dsp:txXfrm>
        <a:off x="629606" y="2994409"/>
        <a:ext cx="10042150" cy="855545"/>
      </dsp:txXfrm>
    </dsp:sp>
    <dsp:sp modelId="{73E08734-333B-408B-8F22-0659003B42D0}">
      <dsp:nvSpPr>
        <dsp:cNvPr id="0" name=""/>
        <dsp:cNvSpPr/>
      </dsp:nvSpPr>
      <dsp:spPr>
        <a:xfrm>
          <a:off x="23174" y="2887466"/>
          <a:ext cx="1212864" cy="1069432"/>
        </a:xfrm>
        <a:prstGeom prst="ellipse">
          <a:avLst/>
        </a:prstGeom>
        <a:solidFill>
          <a:schemeClr val="lt1">
            <a:hueOff val="0"/>
            <a:satOff val="0"/>
            <a:lumOff val="0"/>
            <a:alphaOff val="0"/>
          </a:schemeClr>
        </a:solidFill>
        <a:ln w="12700" cap="flat" cmpd="sng" algn="ctr">
          <a:solidFill>
            <a:schemeClr val="accent2">
              <a:shade val="50000"/>
              <a:hueOff val="28246"/>
              <a:satOff val="3051"/>
              <a:lumOff val="23748"/>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lt-LT"/>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7898865D-E6ED-4D81-B1C5-55FCF776FD41}" type="datetimeFigureOut">
              <a:rPr lang="lt-LT" smtClean="0"/>
              <a:t>2026-07-01</a:t>
            </a:fld>
            <a:endParaRPr lang="lt-LT"/>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lt-LT"/>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lt-LT"/>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166E542A-4C11-4BB5-B42F-5A99851104AD}" type="slidenum">
              <a:rPr lang="lt-LT" smtClean="0"/>
              <a:t>‹#›</a:t>
            </a:fld>
            <a:endParaRPr lang="lt-LT"/>
          </a:p>
        </p:txBody>
      </p:sp>
    </p:spTree>
    <p:extLst>
      <p:ext uri="{BB962C8B-B14F-4D97-AF65-F5344CB8AC3E}">
        <p14:creationId xmlns:p14="http://schemas.microsoft.com/office/powerpoint/2010/main" val="1820221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10"/>
          </p:nvPr>
        </p:nvSpPr>
        <p:spPr/>
        <p:txBody>
          <a:bodyPr/>
          <a:lstStyle/>
          <a:p>
            <a:fld id="{166E542A-4C11-4BB5-B42F-5A99851104AD}" type="slidenum">
              <a:rPr lang="lt-LT" smtClean="0"/>
              <a:t>1</a:t>
            </a:fld>
            <a:endParaRPr lang="lt-LT" dirty="0"/>
          </a:p>
        </p:txBody>
      </p:sp>
    </p:spTree>
    <p:extLst>
      <p:ext uri="{BB962C8B-B14F-4D97-AF65-F5344CB8AC3E}">
        <p14:creationId xmlns:p14="http://schemas.microsoft.com/office/powerpoint/2010/main" val="41893272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5A01C708-1341-43BB-B66F-1441EF7BA6D2}" type="slidenum">
              <a:rPr lang="lt-LT" smtClean="0"/>
              <a:t>29</a:t>
            </a:fld>
            <a:endParaRPr lang="lt-LT"/>
          </a:p>
        </p:txBody>
      </p:sp>
    </p:spTree>
    <p:extLst>
      <p:ext uri="{BB962C8B-B14F-4D97-AF65-F5344CB8AC3E}">
        <p14:creationId xmlns:p14="http://schemas.microsoft.com/office/powerpoint/2010/main" val="33496075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10"/>
          </p:nvPr>
        </p:nvSpPr>
        <p:spPr/>
        <p:txBody>
          <a:bodyPr/>
          <a:lstStyle/>
          <a:p>
            <a:fld id="{166E542A-4C11-4BB5-B42F-5A99851104AD}" type="slidenum">
              <a:rPr lang="lt-LT" smtClean="0"/>
              <a:t>31</a:t>
            </a:fld>
            <a:endParaRPr lang="lt-LT" dirty="0"/>
          </a:p>
        </p:txBody>
      </p:sp>
    </p:spTree>
    <p:extLst>
      <p:ext uri="{BB962C8B-B14F-4D97-AF65-F5344CB8AC3E}">
        <p14:creationId xmlns:p14="http://schemas.microsoft.com/office/powerpoint/2010/main" val="17297808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47C3A2E0-1088-42BD-BB62-A45CEF11BDBD}" type="datetimeFigureOut">
              <a:rPr lang="lt-LT" smtClean="0"/>
              <a:t>2026-07-01</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2B398C19-CA89-4F29-B4B0-23D85C6A73DB}" type="slidenum">
              <a:rPr lang="lt-LT" smtClean="0"/>
              <a:t>‹#›</a:t>
            </a:fld>
            <a:endParaRPr lang="lt-LT"/>
          </a:p>
        </p:txBody>
      </p:sp>
    </p:spTree>
    <p:extLst>
      <p:ext uri="{BB962C8B-B14F-4D97-AF65-F5344CB8AC3E}">
        <p14:creationId xmlns:p14="http://schemas.microsoft.com/office/powerpoint/2010/main" val="232801965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C3A2E0-1088-42BD-BB62-A45CEF11BDBD}" type="datetimeFigureOut">
              <a:rPr lang="lt-LT" smtClean="0"/>
              <a:t>2026-07-01</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2B398C19-CA89-4F29-B4B0-23D85C6A73DB}" type="slidenum">
              <a:rPr lang="lt-LT" smtClean="0"/>
              <a:t>‹#›</a:t>
            </a:fld>
            <a:endParaRPr lang="lt-LT"/>
          </a:p>
        </p:txBody>
      </p:sp>
    </p:spTree>
    <p:extLst>
      <p:ext uri="{BB962C8B-B14F-4D97-AF65-F5344CB8AC3E}">
        <p14:creationId xmlns:p14="http://schemas.microsoft.com/office/powerpoint/2010/main" val="583715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C3A2E0-1088-42BD-BB62-A45CEF11BDBD}" type="datetimeFigureOut">
              <a:rPr lang="lt-LT" smtClean="0"/>
              <a:t>2026-07-01</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2B398C19-CA89-4F29-B4B0-23D85C6A73DB}" type="slidenum">
              <a:rPr lang="lt-LT" smtClean="0"/>
              <a:t>‹#›</a:t>
            </a:fld>
            <a:endParaRPr lang="lt-LT"/>
          </a:p>
        </p:txBody>
      </p:sp>
    </p:spTree>
    <p:extLst>
      <p:ext uri="{BB962C8B-B14F-4D97-AF65-F5344CB8AC3E}">
        <p14:creationId xmlns:p14="http://schemas.microsoft.com/office/powerpoint/2010/main" val="2275646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7C3A2E0-1088-42BD-BB62-A45CEF11BDBD}" type="datetimeFigureOut">
              <a:rPr lang="lt-LT" smtClean="0"/>
              <a:t>2026-07-01</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2B398C19-CA89-4F29-B4B0-23D85C6A73DB}" type="slidenum">
              <a:rPr lang="lt-LT" smtClean="0"/>
              <a:t>‹#›</a:t>
            </a:fld>
            <a:endParaRPr lang="lt-LT"/>
          </a:p>
        </p:txBody>
      </p:sp>
    </p:spTree>
    <p:extLst>
      <p:ext uri="{BB962C8B-B14F-4D97-AF65-F5344CB8AC3E}">
        <p14:creationId xmlns:p14="http://schemas.microsoft.com/office/powerpoint/2010/main" val="484056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47C3A2E0-1088-42BD-BB62-A45CEF11BDBD}" type="datetimeFigureOut">
              <a:rPr lang="lt-LT" smtClean="0"/>
              <a:t>2026-07-01</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2B398C19-CA89-4F29-B4B0-23D85C6A73DB}" type="slidenum">
              <a:rPr lang="lt-LT" smtClean="0"/>
              <a:t>‹#›</a:t>
            </a:fld>
            <a:endParaRPr lang="lt-LT"/>
          </a:p>
        </p:txBody>
      </p:sp>
    </p:spTree>
    <p:extLst>
      <p:ext uri="{BB962C8B-B14F-4D97-AF65-F5344CB8AC3E}">
        <p14:creationId xmlns:p14="http://schemas.microsoft.com/office/powerpoint/2010/main" val="329016772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47C3A2E0-1088-42BD-BB62-A45CEF11BDBD}" type="datetimeFigureOut">
              <a:rPr lang="lt-LT" smtClean="0"/>
              <a:t>2026-07-01</a:t>
            </a:fld>
            <a:endParaRPr lang="lt-LT"/>
          </a:p>
        </p:txBody>
      </p:sp>
      <p:sp>
        <p:nvSpPr>
          <p:cNvPr id="9" name="Footer Placeholder 8"/>
          <p:cNvSpPr>
            <a:spLocks noGrp="1"/>
          </p:cNvSpPr>
          <p:nvPr>
            <p:ph type="ftr" sz="quarter" idx="11"/>
          </p:nvPr>
        </p:nvSpPr>
        <p:spPr/>
        <p:txBody>
          <a:bodyPr/>
          <a:lstStyle/>
          <a:p>
            <a:endParaRPr lang="lt-LT"/>
          </a:p>
        </p:txBody>
      </p:sp>
      <p:sp>
        <p:nvSpPr>
          <p:cNvPr id="10" name="Slide Number Placeholder 9"/>
          <p:cNvSpPr>
            <a:spLocks noGrp="1"/>
          </p:cNvSpPr>
          <p:nvPr>
            <p:ph type="sldNum" sz="quarter" idx="12"/>
          </p:nvPr>
        </p:nvSpPr>
        <p:spPr/>
        <p:txBody>
          <a:bodyPr/>
          <a:lstStyle/>
          <a:p>
            <a:fld id="{2B398C19-CA89-4F29-B4B0-23D85C6A73DB}" type="slidenum">
              <a:rPr lang="lt-LT" smtClean="0"/>
              <a:t>‹#›</a:t>
            </a:fld>
            <a:endParaRPr lang="lt-LT"/>
          </a:p>
        </p:txBody>
      </p:sp>
    </p:spTree>
    <p:extLst>
      <p:ext uri="{BB962C8B-B14F-4D97-AF65-F5344CB8AC3E}">
        <p14:creationId xmlns:p14="http://schemas.microsoft.com/office/powerpoint/2010/main" val="815024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47C3A2E0-1088-42BD-BB62-A45CEF11BDBD}" type="datetimeFigureOut">
              <a:rPr lang="lt-LT" smtClean="0"/>
              <a:t>2026-07-01</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2B398C19-CA89-4F29-B4B0-23D85C6A73DB}" type="slidenum">
              <a:rPr lang="lt-LT" smtClean="0"/>
              <a:t>‹#›</a:t>
            </a:fld>
            <a:endParaRPr lang="lt-LT"/>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423809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C3A2E0-1088-42BD-BB62-A45CEF11BDBD}" type="datetimeFigureOut">
              <a:rPr lang="lt-LT" smtClean="0"/>
              <a:t>2026-07-01</a:t>
            </a:fld>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2B398C19-CA89-4F29-B4B0-23D85C6A73DB}" type="slidenum">
              <a:rPr lang="lt-LT" smtClean="0"/>
              <a:t>‹#›</a:t>
            </a:fld>
            <a:endParaRPr lang="lt-LT"/>
          </a:p>
        </p:txBody>
      </p:sp>
    </p:spTree>
    <p:extLst>
      <p:ext uri="{BB962C8B-B14F-4D97-AF65-F5344CB8AC3E}">
        <p14:creationId xmlns:p14="http://schemas.microsoft.com/office/powerpoint/2010/main" val="1531681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3A2E0-1088-42BD-BB62-A45CEF11BDBD}" type="datetimeFigureOut">
              <a:rPr lang="lt-LT" smtClean="0"/>
              <a:t>2026-07-01</a:t>
            </a:fld>
            <a:endParaRPr lang="lt-LT"/>
          </a:p>
        </p:txBody>
      </p:sp>
      <p:sp>
        <p:nvSpPr>
          <p:cNvPr id="3" name="Footer Placeholder 2"/>
          <p:cNvSpPr>
            <a:spLocks noGrp="1"/>
          </p:cNvSpPr>
          <p:nvPr>
            <p:ph type="ftr" sz="quarter" idx="11"/>
          </p:nvPr>
        </p:nvSpPr>
        <p:spPr/>
        <p:txBody>
          <a:bodyPr/>
          <a:lstStyle/>
          <a:p>
            <a:endParaRPr lang="lt-LT"/>
          </a:p>
        </p:txBody>
      </p:sp>
      <p:sp>
        <p:nvSpPr>
          <p:cNvPr id="4" name="Slide Number Placeholder 3"/>
          <p:cNvSpPr>
            <a:spLocks noGrp="1"/>
          </p:cNvSpPr>
          <p:nvPr>
            <p:ph type="sldNum" sz="quarter" idx="12"/>
          </p:nvPr>
        </p:nvSpPr>
        <p:spPr/>
        <p:txBody>
          <a:bodyPr/>
          <a:lstStyle/>
          <a:p>
            <a:fld id="{2B398C19-CA89-4F29-B4B0-23D85C6A73DB}" type="slidenum">
              <a:rPr lang="lt-LT" smtClean="0"/>
              <a:t>‹#›</a:t>
            </a:fld>
            <a:endParaRPr lang="lt-LT"/>
          </a:p>
        </p:txBody>
      </p:sp>
    </p:spTree>
    <p:extLst>
      <p:ext uri="{BB962C8B-B14F-4D97-AF65-F5344CB8AC3E}">
        <p14:creationId xmlns:p14="http://schemas.microsoft.com/office/powerpoint/2010/main" val="1862863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47C3A2E0-1088-42BD-BB62-A45CEF11BDBD}" type="datetimeFigureOut">
              <a:rPr lang="lt-LT" smtClean="0"/>
              <a:t>2026-07-01</a:t>
            </a:fld>
            <a:endParaRPr lang="lt-LT"/>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lt-LT"/>
          </a:p>
        </p:txBody>
      </p:sp>
      <p:sp>
        <p:nvSpPr>
          <p:cNvPr id="11" name="Slide Number Placeholder 10"/>
          <p:cNvSpPr>
            <a:spLocks noGrp="1"/>
          </p:cNvSpPr>
          <p:nvPr>
            <p:ph type="sldNum" sz="quarter" idx="12"/>
          </p:nvPr>
        </p:nvSpPr>
        <p:spPr/>
        <p:txBody>
          <a:bodyPr/>
          <a:lstStyle/>
          <a:p>
            <a:fld id="{2B398C19-CA89-4F29-B4B0-23D85C6A73DB}" type="slidenum">
              <a:rPr lang="lt-LT" smtClean="0"/>
              <a:t>‹#›</a:t>
            </a:fld>
            <a:endParaRPr lang="lt-LT"/>
          </a:p>
        </p:txBody>
      </p:sp>
    </p:spTree>
    <p:extLst>
      <p:ext uri="{BB962C8B-B14F-4D97-AF65-F5344CB8AC3E}">
        <p14:creationId xmlns:p14="http://schemas.microsoft.com/office/powerpoint/2010/main" val="1299648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47C3A2E0-1088-42BD-BB62-A45CEF11BDBD}" type="datetimeFigureOut">
              <a:rPr lang="lt-LT" smtClean="0"/>
              <a:t>2026-07-01</a:t>
            </a:fld>
            <a:endParaRPr lang="lt-LT"/>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lt-LT"/>
          </a:p>
        </p:txBody>
      </p:sp>
      <p:sp>
        <p:nvSpPr>
          <p:cNvPr id="10" name="Slide Number Placeholder 9"/>
          <p:cNvSpPr>
            <a:spLocks noGrp="1"/>
          </p:cNvSpPr>
          <p:nvPr>
            <p:ph type="sldNum" sz="quarter" idx="12"/>
          </p:nvPr>
        </p:nvSpPr>
        <p:spPr/>
        <p:txBody>
          <a:bodyPr/>
          <a:lstStyle/>
          <a:p>
            <a:fld id="{2B398C19-CA89-4F29-B4B0-23D85C6A73DB}" type="slidenum">
              <a:rPr lang="lt-LT" smtClean="0"/>
              <a:t>‹#›</a:t>
            </a:fld>
            <a:endParaRPr lang="lt-LT"/>
          </a:p>
        </p:txBody>
      </p:sp>
    </p:spTree>
    <p:extLst>
      <p:ext uri="{BB962C8B-B14F-4D97-AF65-F5344CB8AC3E}">
        <p14:creationId xmlns:p14="http://schemas.microsoft.com/office/powerpoint/2010/main" val="2061744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47C3A2E0-1088-42BD-BB62-A45CEF11BDBD}" type="datetimeFigureOut">
              <a:rPr lang="lt-LT" smtClean="0"/>
              <a:t>2026-07-01</a:t>
            </a:fld>
            <a:endParaRPr lang="lt-LT"/>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lt-LT"/>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2B398C19-CA89-4F29-B4B0-23D85C6A73DB}" type="slidenum">
              <a:rPr lang="lt-LT" smtClean="0"/>
              <a:t>‹#›</a:t>
            </a:fld>
            <a:endParaRPr lang="lt-LT"/>
          </a:p>
        </p:txBody>
      </p:sp>
    </p:spTree>
    <p:extLst>
      <p:ext uri="{BB962C8B-B14F-4D97-AF65-F5344CB8AC3E}">
        <p14:creationId xmlns:p14="http://schemas.microsoft.com/office/powerpoint/2010/main" val="28293047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8FB5F-AEF4-40C6-B829-557701328934}"/>
              </a:ext>
            </a:extLst>
          </p:cNvPr>
          <p:cNvSpPr>
            <a:spLocks noGrp="1"/>
          </p:cNvSpPr>
          <p:nvPr>
            <p:ph type="ctrTitle"/>
          </p:nvPr>
        </p:nvSpPr>
        <p:spPr>
          <a:xfrm>
            <a:off x="1723927" y="766916"/>
            <a:ext cx="8991600" cy="3585628"/>
          </a:xfrm>
        </p:spPr>
        <p:txBody>
          <a:bodyPr>
            <a:noAutofit/>
          </a:bodyPr>
          <a:lstStyle/>
          <a:p>
            <a:r>
              <a:rPr lang="lt-LT" sz="3600" dirty="0"/>
              <a:t>Kosmetikos gaminių importo kontrolė: reikalavimai importuojamų kosmetikos gaminių atitikčiai pagrįsti ir ribinių produktų vertinimas prieš išleidžiant į laisvą apyvartą </a:t>
            </a:r>
          </a:p>
        </p:txBody>
      </p:sp>
      <p:sp>
        <p:nvSpPr>
          <p:cNvPr id="3" name="Subtitle 2">
            <a:extLst>
              <a:ext uri="{FF2B5EF4-FFF2-40B4-BE49-F238E27FC236}">
                <a16:creationId xmlns:a16="http://schemas.microsoft.com/office/drawing/2014/main" id="{2C5FD8E4-990B-4CCA-8394-BDF7C964093F}"/>
              </a:ext>
            </a:extLst>
          </p:cNvPr>
          <p:cNvSpPr>
            <a:spLocks noGrp="1"/>
          </p:cNvSpPr>
          <p:nvPr>
            <p:ph type="subTitle" idx="1"/>
          </p:nvPr>
        </p:nvSpPr>
        <p:spPr/>
        <p:txBody>
          <a:bodyPr>
            <a:noAutofit/>
          </a:bodyPr>
          <a:lstStyle/>
          <a:p>
            <a:r>
              <a:rPr lang="lt-LT" sz="1400" dirty="0"/>
              <a:t>Ričardas Norkus</a:t>
            </a:r>
          </a:p>
          <a:p>
            <a:r>
              <a:rPr lang="lt-LT" sz="1400" dirty="0"/>
              <a:t>NVSC Vilniaus departamentas</a:t>
            </a:r>
          </a:p>
          <a:p>
            <a:r>
              <a:rPr lang="lt-LT" sz="1400" dirty="0"/>
              <a:t>Produktų vertinimo skyriaus vyr.  specialistas</a:t>
            </a:r>
          </a:p>
          <a:p>
            <a:r>
              <a:rPr lang="lt-LT" sz="1400" dirty="0"/>
              <a:t>2026-07-02</a:t>
            </a:r>
          </a:p>
        </p:txBody>
      </p:sp>
      <p:pic>
        <p:nvPicPr>
          <p:cNvPr id="4" name="Picture 3">
            <a:extLst>
              <a:ext uri="{FF2B5EF4-FFF2-40B4-BE49-F238E27FC236}">
                <a16:creationId xmlns:a16="http://schemas.microsoft.com/office/drawing/2014/main" id="{70D8E280-2C4B-42CC-97F4-072786C27EF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spTree>
    <p:extLst>
      <p:ext uri="{BB962C8B-B14F-4D97-AF65-F5344CB8AC3E}">
        <p14:creationId xmlns:p14="http://schemas.microsoft.com/office/powerpoint/2010/main" val="1559803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F22-C4C2-426A-ABDA-C02DA6A09F7F}"/>
              </a:ext>
            </a:extLst>
          </p:cNvPr>
          <p:cNvSpPr>
            <a:spLocks noGrp="1"/>
          </p:cNvSpPr>
          <p:nvPr>
            <p:ph type="title"/>
          </p:nvPr>
        </p:nvSpPr>
        <p:spPr/>
        <p:txBody>
          <a:bodyPr>
            <a:normAutofit/>
          </a:bodyPr>
          <a:lstStyle/>
          <a:p>
            <a:r>
              <a:rPr lang="lt-LT" dirty="0"/>
              <a:t>Reikalavimai importuotojams, gaminiams. Dokumentai (1)</a:t>
            </a:r>
          </a:p>
        </p:txBody>
      </p:sp>
      <p:sp>
        <p:nvSpPr>
          <p:cNvPr id="3" name="Content Placeholder 2">
            <a:extLst>
              <a:ext uri="{FF2B5EF4-FFF2-40B4-BE49-F238E27FC236}">
                <a16:creationId xmlns:a16="http://schemas.microsoft.com/office/drawing/2014/main" id="{5C439C81-8E23-4575-8AD1-45F642199D06}"/>
              </a:ext>
            </a:extLst>
          </p:cNvPr>
          <p:cNvSpPr>
            <a:spLocks noGrp="1"/>
          </p:cNvSpPr>
          <p:nvPr>
            <p:ph idx="1"/>
          </p:nvPr>
        </p:nvSpPr>
        <p:spPr/>
        <p:txBody>
          <a:bodyPr>
            <a:normAutofit fontScale="92500" lnSpcReduction="20000"/>
          </a:bodyPr>
          <a:lstStyle/>
          <a:p>
            <a:endParaRPr lang="lt-LT" sz="1800" b="1" dirty="0">
              <a:solidFill>
                <a:schemeClr val="tx1"/>
              </a:solidFill>
              <a:effectLst/>
              <a:ea typeface="Calibri" panose="020F0502020204030204" pitchFamily="34" charset="0"/>
            </a:endParaRPr>
          </a:p>
          <a:p>
            <a:pPr algn="just"/>
            <a:r>
              <a:rPr lang="lt-LT" sz="2200" b="1" dirty="0">
                <a:solidFill>
                  <a:schemeClr val="tx1"/>
                </a:solidFill>
                <a:effectLst/>
                <a:ea typeface="Calibri" panose="020F0502020204030204" pitchFamily="34" charset="0"/>
              </a:rPr>
              <a:t>Patvirtinimas</a:t>
            </a:r>
            <a:r>
              <a:rPr lang="lt-LT" sz="2200" dirty="0">
                <a:solidFill>
                  <a:schemeClr val="tx1"/>
                </a:solidFill>
                <a:effectLst/>
                <a:ea typeface="Calibri" panose="020F0502020204030204" pitchFamily="34" charset="0"/>
              </a:rPr>
              <a:t>, kad gaminant gaminį buvo </a:t>
            </a:r>
            <a:r>
              <a:rPr lang="lt-LT" sz="2200" dirty="0">
                <a:solidFill>
                  <a:schemeClr val="tx1"/>
                </a:solidFill>
                <a:ea typeface="Calibri" panose="020F0502020204030204" pitchFamily="34" charset="0"/>
              </a:rPr>
              <a:t>laikomasi geros gamybos praktikos (atitiktis </a:t>
            </a:r>
            <a:r>
              <a:rPr lang="lt-LT" sz="2200" b="1" dirty="0">
                <a:solidFill>
                  <a:schemeClr val="tx1"/>
                </a:solidFill>
                <a:effectLst/>
                <a:ea typeface="Calibri" panose="020F0502020204030204" pitchFamily="34" charset="0"/>
              </a:rPr>
              <a:t>Reglamento (EB) Nr. 1223/2009 8 </a:t>
            </a:r>
            <a:r>
              <a:rPr lang="lt-LT" sz="2200" b="1" dirty="0" err="1">
                <a:solidFill>
                  <a:schemeClr val="tx1"/>
                </a:solidFill>
                <a:effectLst/>
                <a:ea typeface="Calibri" panose="020F0502020204030204" pitchFamily="34" charset="0"/>
              </a:rPr>
              <a:t>strp</a:t>
            </a:r>
            <a:r>
              <a:rPr lang="lt-LT" sz="2200" b="1" dirty="0">
                <a:solidFill>
                  <a:schemeClr val="tx1"/>
                </a:solidFill>
                <a:effectLst/>
                <a:ea typeface="Calibri" panose="020F0502020204030204" pitchFamily="34" charset="0"/>
              </a:rPr>
              <a:t>. </a:t>
            </a:r>
            <a:r>
              <a:rPr lang="lt-LT" sz="2200" i="1" dirty="0">
                <a:solidFill>
                  <a:schemeClr val="tx1"/>
                </a:solidFill>
                <a:effectLst/>
                <a:ea typeface="Calibri" panose="020F0502020204030204" pitchFamily="34" charset="0"/>
              </a:rPr>
              <a:t>(Gera gamybos praktika)</a:t>
            </a:r>
            <a:r>
              <a:rPr lang="lt-LT" sz="2200" dirty="0">
                <a:solidFill>
                  <a:schemeClr val="tx1"/>
                </a:solidFill>
                <a:effectLst/>
                <a:ea typeface="Calibri" panose="020F0502020204030204" pitchFamily="34" charset="0"/>
              </a:rPr>
              <a:t> ir </a:t>
            </a:r>
            <a:r>
              <a:rPr lang="lt-LT" sz="2200" b="1" dirty="0">
                <a:solidFill>
                  <a:schemeClr val="tx1"/>
                </a:solidFill>
                <a:cs typeface="Calibri" panose="020F0502020204030204" pitchFamily="34" charset="0"/>
              </a:rPr>
              <a:t>Reglamento (EB) Nr. 1223/2009 11 </a:t>
            </a:r>
            <a:r>
              <a:rPr lang="lt-LT" sz="2200" b="1" dirty="0" err="1">
                <a:solidFill>
                  <a:schemeClr val="tx1"/>
                </a:solidFill>
                <a:cs typeface="Calibri" panose="020F0502020204030204" pitchFamily="34" charset="0"/>
              </a:rPr>
              <a:t>strp</a:t>
            </a:r>
            <a:r>
              <a:rPr lang="lt-LT" sz="2200" b="1" dirty="0">
                <a:solidFill>
                  <a:schemeClr val="tx1"/>
                </a:solidFill>
                <a:cs typeface="Calibri" panose="020F0502020204030204" pitchFamily="34" charset="0"/>
              </a:rPr>
              <a:t>.  </a:t>
            </a:r>
            <a:r>
              <a:rPr lang="lt-LT" sz="2200" i="1" dirty="0">
                <a:solidFill>
                  <a:schemeClr val="tx1"/>
                </a:solidFill>
                <a:cs typeface="Calibri" panose="020F0502020204030204" pitchFamily="34" charset="0"/>
              </a:rPr>
              <a:t>(Gaminio informacijos byla) </a:t>
            </a:r>
            <a:r>
              <a:rPr lang="lt-LT" sz="2200" b="1" dirty="0">
                <a:solidFill>
                  <a:schemeClr val="tx1"/>
                </a:solidFill>
                <a:cs typeface="Calibri" panose="020F0502020204030204" pitchFamily="34" charset="0"/>
              </a:rPr>
              <a:t>2 dalies c punkto reikalavimams</a:t>
            </a:r>
            <a:r>
              <a:rPr lang="lt-LT" sz="2200" dirty="0">
                <a:solidFill>
                  <a:schemeClr val="tx1"/>
                </a:solidFill>
                <a:cs typeface="Calibri" panose="020F0502020204030204" pitchFamily="34" charset="0"/>
              </a:rPr>
              <a:t>)</a:t>
            </a:r>
            <a:r>
              <a:rPr lang="lt-LT" sz="2200" b="1" dirty="0">
                <a:solidFill>
                  <a:schemeClr val="tx1"/>
                </a:solidFill>
                <a:cs typeface="Calibri" panose="020F0502020204030204" pitchFamily="34" charset="0"/>
              </a:rPr>
              <a:t> </a:t>
            </a:r>
            <a:endParaRPr lang="lt-LT" sz="2200" dirty="0">
              <a:solidFill>
                <a:schemeClr val="tx1"/>
              </a:solidFill>
              <a:cs typeface="Calibri" panose="020F0502020204030204" pitchFamily="34" charset="0"/>
            </a:endParaRPr>
          </a:p>
          <a:p>
            <a:pPr marL="0" indent="0" algn="just">
              <a:buNone/>
            </a:pPr>
            <a:endParaRPr lang="lt-LT" sz="1600" dirty="0">
              <a:solidFill>
                <a:schemeClr val="tx1"/>
              </a:solidFill>
              <a:latin typeface="Times New Roman" panose="02020603050405020304" pitchFamily="18" charset="0"/>
              <a:ea typeface="Times New Roman" panose="02020603050405020304" pitchFamily="18" charset="0"/>
              <a:cs typeface="Calibri" panose="020F0502020204030204" pitchFamily="34" charset="0"/>
            </a:endParaRPr>
          </a:p>
          <a:p>
            <a:pPr marL="0" indent="0" algn="just">
              <a:buNone/>
            </a:pPr>
            <a:r>
              <a:rPr lang="lt-LT" sz="1700" dirty="0">
                <a:solidFill>
                  <a:schemeClr val="tx1"/>
                </a:solidFill>
                <a:latin typeface="Times New Roman" panose="02020603050405020304" pitchFamily="18" charset="0"/>
                <a:ea typeface="Times New Roman" panose="02020603050405020304" pitchFamily="18" charset="0"/>
                <a:cs typeface="Calibri" panose="020F0502020204030204" pitchFamily="34" charset="0"/>
              </a:rPr>
              <a:t>(N</a:t>
            </a:r>
            <a:r>
              <a:rPr lang="lt-LT" sz="1700" dirty="0">
                <a:effectLst/>
                <a:latin typeface="Times New Roman" panose="02020603050405020304" pitchFamily="18" charset="0"/>
                <a:ea typeface="Calibri" panose="020F0502020204030204" pitchFamily="34" charset="0"/>
              </a:rPr>
              <a:t>epriklausomos sertifikavimo įstaigos ar kitos kompetentingos institucijos išduotas atitikties </a:t>
            </a:r>
            <a:r>
              <a:rPr lang="lt-LT" sz="1700" dirty="0">
                <a:effectLst/>
                <a:latin typeface="Times New Roman" panose="02020603050405020304" pitchFamily="18" charset="0"/>
                <a:ea typeface="Times New Roman" panose="02020603050405020304" pitchFamily="18" charset="0"/>
              </a:rPr>
              <a:t>geros gamybos praktikos standartui ISO 22716:2007 </a:t>
            </a:r>
            <a:r>
              <a:rPr lang="lt-LT" sz="1700" dirty="0">
                <a:solidFill>
                  <a:srgbClr val="000000"/>
                </a:solidFill>
                <a:effectLst/>
                <a:latin typeface="Times New Roman" panose="02020603050405020304" pitchFamily="18" charset="0"/>
                <a:ea typeface="Calibri" panose="020F0502020204030204" pitchFamily="34" charset="0"/>
              </a:rPr>
              <a:t>„Kosmetikos gaminiai. Geros gamybos praktika. Geros gamybos praktikos vadovas“ sertifikatas ar gamintojo atsakingo asmens pasirašyta atitikties </a:t>
            </a:r>
            <a:r>
              <a:rPr lang="lt-LT" sz="1700" dirty="0">
                <a:effectLst/>
                <a:latin typeface="Times New Roman" panose="02020603050405020304" pitchFamily="18" charset="0"/>
                <a:ea typeface="Times New Roman" panose="02020603050405020304" pitchFamily="18" charset="0"/>
              </a:rPr>
              <a:t>ISO 22716:2007 deklaracija/patvirtinimas, kuriame yra nurodytos pasirašiusio gamintojo atsakingo asmens pareigos, vardas, pavardė bei pasirašymo data)</a:t>
            </a:r>
            <a:endParaRPr lang="lt-LT" sz="1700" dirty="0">
              <a:solidFill>
                <a:schemeClr val="tx1"/>
              </a:solidFill>
              <a:effectLst/>
              <a:latin typeface="Times New Roman" panose="02020603050405020304" pitchFamily="18" charset="0"/>
              <a:ea typeface="Times New Roman" panose="02020603050405020304" pitchFamily="18" charset="0"/>
              <a:cs typeface="Calibri" panose="020F0502020204030204" pitchFamily="34" charset="0"/>
            </a:endParaRPr>
          </a:p>
          <a:p>
            <a:endParaRPr lang="lt-LT" sz="2800" dirty="0">
              <a:solidFill>
                <a:schemeClr val="tx1"/>
              </a:solidFill>
            </a:endParaRPr>
          </a:p>
          <a:p>
            <a:endParaRPr lang="lt-LT" sz="2400" dirty="0">
              <a:solidFill>
                <a:schemeClr val="tx1"/>
              </a:solidFill>
            </a:endParaRPr>
          </a:p>
          <a:p>
            <a:endParaRPr lang="lt-LT" sz="2400" dirty="0">
              <a:solidFill>
                <a:schemeClr val="tx1"/>
              </a:solidFill>
            </a:endParaRPr>
          </a:p>
          <a:p>
            <a:pPr marL="0" indent="0">
              <a:buNone/>
            </a:pPr>
            <a:endParaRPr lang="lt-LT" sz="2400" dirty="0">
              <a:solidFill>
                <a:schemeClr val="tx1"/>
              </a:solidFill>
            </a:endParaRPr>
          </a:p>
          <a:p>
            <a:endParaRPr lang="lt-LT" sz="2400" dirty="0">
              <a:solidFill>
                <a:schemeClr val="tx1"/>
              </a:solidFill>
            </a:endParaRPr>
          </a:p>
          <a:p>
            <a:endParaRPr lang="lt-LT" dirty="0"/>
          </a:p>
        </p:txBody>
      </p:sp>
      <p:pic>
        <p:nvPicPr>
          <p:cNvPr id="4" name="Picture 3">
            <a:extLst>
              <a:ext uri="{FF2B5EF4-FFF2-40B4-BE49-F238E27FC236}">
                <a16:creationId xmlns:a16="http://schemas.microsoft.com/office/drawing/2014/main" id="{3F57B451-174E-4884-9E82-42EED2EF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spTree>
    <p:extLst>
      <p:ext uri="{BB962C8B-B14F-4D97-AF65-F5344CB8AC3E}">
        <p14:creationId xmlns:p14="http://schemas.microsoft.com/office/powerpoint/2010/main" val="27205272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F22-C4C2-426A-ABDA-C02DA6A09F7F}"/>
              </a:ext>
            </a:extLst>
          </p:cNvPr>
          <p:cNvSpPr>
            <a:spLocks noGrp="1"/>
          </p:cNvSpPr>
          <p:nvPr>
            <p:ph type="title"/>
          </p:nvPr>
        </p:nvSpPr>
        <p:spPr/>
        <p:txBody>
          <a:bodyPr>
            <a:normAutofit/>
          </a:bodyPr>
          <a:lstStyle/>
          <a:p>
            <a:r>
              <a:rPr lang="lt-LT" dirty="0"/>
              <a:t>Reikalavimai importuotojams, gaminiams. Dokumentai (2)</a:t>
            </a:r>
          </a:p>
        </p:txBody>
      </p:sp>
      <p:sp>
        <p:nvSpPr>
          <p:cNvPr id="3" name="Content Placeholder 2">
            <a:extLst>
              <a:ext uri="{FF2B5EF4-FFF2-40B4-BE49-F238E27FC236}">
                <a16:creationId xmlns:a16="http://schemas.microsoft.com/office/drawing/2014/main" id="{5C439C81-8E23-4575-8AD1-45F642199D06}"/>
              </a:ext>
            </a:extLst>
          </p:cNvPr>
          <p:cNvSpPr>
            <a:spLocks noGrp="1"/>
          </p:cNvSpPr>
          <p:nvPr>
            <p:ph idx="1"/>
          </p:nvPr>
        </p:nvSpPr>
        <p:spPr/>
        <p:txBody>
          <a:bodyPr>
            <a:normAutofit fontScale="92500" lnSpcReduction="20000"/>
          </a:bodyPr>
          <a:lstStyle/>
          <a:p>
            <a:endParaRPr lang="lt-LT" sz="1800" b="1" dirty="0">
              <a:solidFill>
                <a:schemeClr val="tx1"/>
              </a:solidFill>
              <a:effectLst/>
              <a:ea typeface="Calibri" panose="020F0502020204030204" pitchFamily="34" charset="0"/>
            </a:endParaRPr>
          </a:p>
          <a:p>
            <a:pPr algn="just"/>
            <a:r>
              <a:rPr lang="lt-LT" sz="2400" b="1" dirty="0">
                <a:solidFill>
                  <a:schemeClr val="tx1"/>
                </a:solidFill>
                <a:effectLst/>
                <a:ea typeface="Calibri" panose="020F0502020204030204" pitchFamily="34" charset="0"/>
              </a:rPr>
              <a:t>Duomenys</a:t>
            </a:r>
            <a:r>
              <a:rPr lang="lt-LT" sz="2400" dirty="0">
                <a:solidFill>
                  <a:schemeClr val="tx1"/>
                </a:solidFill>
                <a:effectLst/>
                <a:ea typeface="Calibri" panose="020F0502020204030204" pitchFamily="34" charset="0"/>
              </a:rPr>
              <a:t> apie gamintojo darytus bandymus su gyvūnais, kuriant kosmetikos gaminį arba įvertinant jo ir jo ingredientų saugumą (atitiktis </a:t>
            </a:r>
            <a:r>
              <a:rPr lang="lt-LT" sz="2400" b="1" dirty="0">
                <a:solidFill>
                  <a:schemeClr val="tx1"/>
                </a:solidFill>
                <a:cs typeface="Calibri" panose="020F0502020204030204" pitchFamily="34" charset="0"/>
              </a:rPr>
              <a:t>Reglamento (EB) Nr. 1223/2009 11 </a:t>
            </a:r>
            <a:r>
              <a:rPr lang="lt-LT" sz="2400" b="1" dirty="0" err="1">
                <a:solidFill>
                  <a:schemeClr val="tx1"/>
                </a:solidFill>
                <a:cs typeface="Calibri" panose="020F0502020204030204" pitchFamily="34" charset="0"/>
              </a:rPr>
              <a:t>strp</a:t>
            </a:r>
            <a:r>
              <a:rPr lang="lt-LT" sz="2400" b="1" dirty="0">
                <a:solidFill>
                  <a:schemeClr val="tx1"/>
                </a:solidFill>
                <a:cs typeface="Calibri" panose="020F0502020204030204" pitchFamily="34" charset="0"/>
              </a:rPr>
              <a:t>.  </a:t>
            </a:r>
            <a:r>
              <a:rPr lang="lt-LT" sz="2400" i="1" dirty="0">
                <a:solidFill>
                  <a:schemeClr val="tx1"/>
                </a:solidFill>
                <a:cs typeface="Calibri" panose="020F0502020204030204" pitchFamily="34" charset="0"/>
              </a:rPr>
              <a:t>(Gaminio informacijos byla) </a:t>
            </a:r>
            <a:r>
              <a:rPr lang="lt-LT" sz="2400" b="1" dirty="0">
                <a:solidFill>
                  <a:schemeClr val="tx1"/>
                </a:solidFill>
                <a:cs typeface="Calibri" panose="020F0502020204030204" pitchFamily="34" charset="0"/>
              </a:rPr>
              <a:t>2 dalies e punkto ir Reglamento (EB) Nr. 1223/2009 18 </a:t>
            </a:r>
            <a:r>
              <a:rPr lang="lt-LT" sz="2400" b="1" dirty="0" err="1">
                <a:solidFill>
                  <a:schemeClr val="tx1"/>
                </a:solidFill>
                <a:cs typeface="Calibri" panose="020F0502020204030204" pitchFamily="34" charset="0"/>
              </a:rPr>
              <a:t>strp</a:t>
            </a:r>
            <a:r>
              <a:rPr lang="lt-LT" sz="2400" b="1" dirty="0">
                <a:solidFill>
                  <a:schemeClr val="tx1"/>
                </a:solidFill>
                <a:cs typeface="Calibri" panose="020F0502020204030204" pitchFamily="34" charset="0"/>
              </a:rPr>
              <a:t>.  </a:t>
            </a:r>
            <a:r>
              <a:rPr lang="lt-LT" sz="2400" i="1" dirty="0">
                <a:solidFill>
                  <a:schemeClr val="tx1"/>
                </a:solidFill>
                <a:cs typeface="Calibri" panose="020F0502020204030204" pitchFamily="34" charset="0"/>
              </a:rPr>
              <a:t>(Bandymai su gyvūnais) </a:t>
            </a:r>
            <a:r>
              <a:rPr lang="lt-LT" sz="2400" b="1" dirty="0">
                <a:solidFill>
                  <a:schemeClr val="tx1"/>
                </a:solidFill>
                <a:cs typeface="Calibri" panose="020F0502020204030204" pitchFamily="34" charset="0"/>
              </a:rPr>
              <a:t>reikalavimams</a:t>
            </a:r>
            <a:r>
              <a:rPr lang="lt-LT" sz="2400" dirty="0">
                <a:solidFill>
                  <a:schemeClr val="tx1"/>
                </a:solidFill>
                <a:cs typeface="Calibri" panose="020F0502020204030204" pitchFamily="34" charset="0"/>
              </a:rPr>
              <a:t>)</a:t>
            </a:r>
            <a:endParaRPr lang="lt-LT" sz="2400" dirty="0">
              <a:solidFill>
                <a:schemeClr val="tx1"/>
              </a:solidFill>
              <a:ea typeface="Times New Roman" panose="02020603050405020304" pitchFamily="18" charset="0"/>
              <a:cs typeface="Calibri" panose="020F0502020204030204" pitchFamily="34" charset="0"/>
            </a:endParaRPr>
          </a:p>
          <a:p>
            <a:pPr marL="0" indent="0">
              <a:buNone/>
            </a:pPr>
            <a:endParaRPr lang="lt-LT" sz="1400" dirty="0">
              <a:solidFill>
                <a:schemeClr val="tx1"/>
              </a:solidFill>
            </a:endParaRPr>
          </a:p>
          <a:p>
            <a:pPr marL="0" indent="0" algn="just">
              <a:buNone/>
            </a:pPr>
            <a:r>
              <a:rPr lang="lt-LT" sz="1700" dirty="0">
                <a:solidFill>
                  <a:schemeClr val="tx1"/>
                </a:solidFill>
                <a:latin typeface="Times New Roman" panose="02020603050405020304" pitchFamily="18" charset="0"/>
                <a:ea typeface="Times New Roman" panose="02020603050405020304" pitchFamily="18" charset="0"/>
                <a:cs typeface="Calibri" panose="020F0502020204030204" pitchFamily="34" charset="0"/>
              </a:rPr>
              <a:t>(Dokumentas</a:t>
            </a:r>
            <a:r>
              <a:rPr lang="lt-LT" sz="1700" dirty="0">
                <a:effectLst/>
                <a:latin typeface="Times New Roman" panose="02020603050405020304" pitchFamily="18" charset="0"/>
                <a:ea typeface="Times New Roman" panose="02020603050405020304" pitchFamily="18" charset="0"/>
              </a:rPr>
              <a:t>, kuriame yra nurodytos pasirašiusio gamintojo atsakingo asmens pareigos, vardas, pavardė bei pasirašymo data)</a:t>
            </a:r>
            <a:endParaRPr lang="lt-LT" sz="1700" dirty="0">
              <a:solidFill>
                <a:schemeClr val="tx1"/>
              </a:solidFill>
              <a:effectLst/>
              <a:latin typeface="Times New Roman" panose="02020603050405020304" pitchFamily="18" charset="0"/>
              <a:ea typeface="Times New Roman" panose="02020603050405020304" pitchFamily="18" charset="0"/>
              <a:cs typeface="Calibri" panose="020F0502020204030204" pitchFamily="34" charset="0"/>
            </a:endParaRPr>
          </a:p>
          <a:p>
            <a:endParaRPr lang="lt-LT" sz="2400" dirty="0">
              <a:solidFill>
                <a:schemeClr val="tx1"/>
              </a:solidFill>
            </a:endParaRPr>
          </a:p>
          <a:p>
            <a:endParaRPr lang="lt-LT" sz="2400" dirty="0">
              <a:solidFill>
                <a:schemeClr val="tx1"/>
              </a:solidFill>
            </a:endParaRPr>
          </a:p>
          <a:p>
            <a:pPr marL="0" indent="0">
              <a:buNone/>
            </a:pPr>
            <a:endParaRPr lang="lt-LT" sz="2400" dirty="0">
              <a:solidFill>
                <a:schemeClr val="tx1"/>
              </a:solidFill>
            </a:endParaRPr>
          </a:p>
          <a:p>
            <a:endParaRPr lang="lt-LT" sz="2400" dirty="0">
              <a:solidFill>
                <a:schemeClr val="tx1"/>
              </a:solidFill>
            </a:endParaRPr>
          </a:p>
          <a:p>
            <a:endParaRPr lang="lt-LT" dirty="0"/>
          </a:p>
        </p:txBody>
      </p:sp>
      <p:pic>
        <p:nvPicPr>
          <p:cNvPr id="4" name="Picture 3">
            <a:extLst>
              <a:ext uri="{FF2B5EF4-FFF2-40B4-BE49-F238E27FC236}">
                <a16:creationId xmlns:a16="http://schemas.microsoft.com/office/drawing/2014/main" id="{3F57B451-174E-4884-9E82-42EED2EF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spTree>
    <p:extLst>
      <p:ext uri="{BB962C8B-B14F-4D97-AF65-F5344CB8AC3E}">
        <p14:creationId xmlns:p14="http://schemas.microsoft.com/office/powerpoint/2010/main" val="26720547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F22-C4C2-426A-ABDA-C02DA6A09F7F}"/>
              </a:ext>
            </a:extLst>
          </p:cNvPr>
          <p:cNvSpPr>
            <a:spLocks noGrp="1"/>
          </p:cNvSpPr>
          <p:nvPr>
            <p:ph type="title"/>
          </p:nvPr>
        </p:nvSpPr>
        <p:spPr/>
        <p:txBody>
          <a:bodyPr>
            <a:normAutofit/>
          </a:bodyPr>
          <a:lstStyle/>
          <a:p>
            <a:r>
              <a:rPr lang="lt-LT" dirty="0"/>
              <a:t>Reikalavimai importuotojams, gaminiams. Dokumentai (3)</a:t>
            </a:r>
          </a:p>
        </p:txBody>
      </p:sp>
      <p:sp>
        <p:nvSpPr>
          <p:cNvPr id="3" name="Content Placeholder 2">
            <a:extLst>
              <a:ext uri="{FF2B5EF4-FFF2-40B4-BE49-F238E27FC236}">
                <a16:creationId xmlns:a16="http://schemas.microsoft.com/office/drawing/2014/main" id="{5C439C81-8E23-4575-8AD1-45F642199D06}"/>
              </a:ext>
            </a:extLst>
          </p:cNvPr>
          <p:cNvSpPr>
            <a:spLocks noGrp="1"/>
          </p:cNvSpPr>
          <p:nvPr>
            <p:ph idx="1"/>
          </p:nvPr>
        </p:nvSpPr>
        <p:spPr/>
        <p:txBody>
          <a:bodyPr>
            <a:normAutofit fontScale="92500" lnSpcReduction="10000"/>
          </a:bodyPr>
          <a:lstStyle/>
          <a:p>
            <a:endParaRPr lang="lt-LT" sz="1800" b="1" dirty="0">
              <a:solidFill>
                <a:schemeClr val="tx1"/>
              </a:solidFill>
              <a:effectLst/>
              <a:ea typeface="Calibri" panose="020F0502020204030204" pitchFamily="34" charset="0"/>
            </a:endParaRPr>
          </a:p>
          <a:p>
            <a:pPr algn="just"/>
            <a:r>
              <a:rPr lang="lt-LT" sz="2400" b="1" dirty="0">
                <a:solidFill>
                  <a:schemeClr val="tx1"/>
                </a:solidFill>
                <a:ea typeface="Calibri" panose="020F0502020204030204" pitchFamily="34" charset="0"/>
              </a:rPr>
              <a:t>C</a:t>
            </a:r>
            <a:r>
              <a:rPr lang="lt-LT" sz="2400" b="1" dirty="0">
                <a:solidFill>
                  <a:schemeClr val="tx1"/>
                </a:solidFill>
                <a:effectLst/>
                <a:ea typeface="Calibri" panose="020F0502020204030204" pitchFamily="34" charset="0"/>
              </a:rPr>
              <a:t>heminė sudėtis</a:t>
            </a:r>
            <a:r>
              <a:rPr lang="lt-LT" sz="2400" dirty="0">
                <a:solidFill>
                  <a:schemeClr val="tx1"/>
                </a:solidFill>
                <a:effectLst/>
                <a:ea typeface="Calibri" panose="020F0502020204030204" pitchFamily="34" charset="0"/>
              </a:rPr>
              <a:t>, nurodant pagal Reglamento (EB) Nr. 1223/2009 III-VI priedus ribojamų medžiagų kiekius ir, esant reikalui, informaciją apie ingredientų kilmę, jų priemaišas (atitiktis </a:t>
            </a:r>
            <a:r>
              <a:rPr lang="lt-LT" sz="2400" b="1" dirty="0">
                <a:solidFill>
                  <a:schemeClr val="tx1"/>
                </a:solidFill>
                <a:cs typeface="Calibri" panose="020F0502020204030204" pitchFamily="34" charset="0"/>
              </a:rPr>
              <a:t>Reglamento (EB) Nr. 1223/2009 14 </a:t>
            </a:r>
            <a:r>
              <a:rPr lang="lt-LT" sz="2400" b="1" dirty="0" err="1">
                <a:solidFill>
                  <a:schemeClr val="tx1"/>
                </a:solidFill>
                <a:cs typeface="Calibri" panose="020F0502020204030204" pitchFamily="34" charset="0"/>
              </a:rPr>
              <a:t>strp</a:t>
            </a:r>
            <a:r>
              <a:rPr lang="lt-LT" sz="2400" b="1" dirty="0">
                <a:solidFill>
                  <a:schemeClr val="tx1"/>
                </a:solidFill>
                <a:cs typeface="Calibri" panose="020F0502020204030204" pitchFamily="34" charset="0"/>
              </a:rPr>
              <a:t>.  </a:t>
            </a:r>
            <a:r>
              <a:rPr lang="lt-LT" sz="2400" i="1" dirty="0">
                <a:solidFill>
                  <a:schemeClr val="tx1"/>
                </a:solidFill>
                <a:cs typeface="Calibri" panose="020F0502020204030204" pitchFamily="34" charset="0"/>
              </a:rPr>
              <a:t>(Prieduose išvardytų medžiagų apribojimai) </a:t>
            </a:r>
            <a:r>
              <a:rPr lang="lt-LT" sz="2400" b="1" dirty="0">
                <a:solidFill>
                  <a:schemeClr val="tx1"/>
                </a:solidFill>
                <a:cs typeface="Calibri" panose="020F0502020204030204" pitchFamily="34" charset="0"/>
              </a:rPr>
              <a:t>1 dalies reikalavimams</a:t>
            </a:r>
            <a:r>
              <a:rPr lang="lt-LT" sz="2400" dirty="0">
                <a:solidFill>
                  <a:schemeClr val="tx1"/>
                </a:solidFill>
                <a:cs typeface="Calibri" panose="020F0502020204030204" pitchFamily="34" charset="0"/>
              </a:rPr>
              <a:t>)</a:t>
            </a:r>
            <a:endParaRPr lang="lt-LT" sz="2400" dirty="0">
              <a:solidFill>
                <a:schemeClr val="tx1"/>
              </a:solidFill>
              <a:ea typeface="Times New Roman" panose="02020603050405020304" pitchFamily="18" charset="0"/>
              <a:cs typeface="Calibri" panose="020F0502020204030204" pitchFamily="34" charset="0"/>
            </a:endParaRPr>
          </a:p>
          <a:p>
            <a:pPr marL="0" indent="0">
              <a:buNone/>
            </a:pPr>
            <a:endParaRPr lang="lt-LT" sz="1400" dirty="0">
              <a:solidFill>
                <a:schemeClr val="tx1"/>
              </a:solidFill>
            </a:endParaRPr>
          </a:p>
          <a:p>
            <a:pPr marL="0" indent="0" algn="just">
              <a:buNone/>
            </a:pPr>
            <a:r>
              <a:rPr lang="lt-LT" sz="1700" dirty="0">
                <a:solidFill>
                  <a:schemeClr val="tx1"/>
                </a:solidFill>
                <a:latin typeface="Times New Roman" panose="02020603050405020304" pitchFamily="18" charset="0"/>
                <a:ea typeface="Times New Roman" panose="02020603050405020304" pitchFamily="18" charset="0"/>
                <a:cs typeface="Calibri" panose="020F0502020204030204" pitchFamily="34" charset="0"/>
              </a:rPr>
              <a:t>(</a:t>
            </a:r>
            <a:r>
              <a:rPr lang="lt-LT" dirty="0">
                <a:solidFill>
                  <a:schemeClr val="tx1"/>
                </a:solidFill>
                <a:latin typeface="Times New Roman" panose="02020603050405020304" pitchFamily="18" charset="0"/>
                <a:ea typeface="Times New Roman" panose="02020603050405020304" pitchFamily="18" charset="0"/>
                <a:cs typeface="Calibri" panose="020F0502020204030204" pitchFamily="34" charset="0"/>
              </a:rPr>
              <a:t>D</a:t>
            </a:r>
            <a:r>
              <a:rPr lang="lt-LT" dirty="0">
                <a:effectLst/>
                <a:latin typeface="Times New Roman" panose="02020603050405020304" pitchFamily="18" charset="0"/>
                <a:ea typeface="Calibri" panose="020F0502020204030204" pitchFamily="34" charset="0"/>
              </a:rPr>
              <a:t>okumentas, </a:t>
            </a:r>
            <a:r>
              <a:rPr lang="lt-LT" dirty="0">
                <a:effectLst/>
                <a:latin typeface="Times New Roman" panose="02020603050405020304" pitchFamily="18" charset="0"/>
                <a:ea typeface="Times New Roman" panose="02020603050405020304" pitchFamily="18" charset="0"/>
              </a:rPr>
              <a:t>kuriame yra nurodytos pasirašiusio gamintojo atsakingo asmens pareigos, vardas, pavardė bei pasirašymo data)</a:t>
            </a:r>
            <a:endParaRPr lang="lt-LT" dirty="0">
              <a:solidFill>
                <a:schemeClr val="tx1"/>
              </a:solidFill>
              <a:effectLst/>
              <a:latin typeface="Times New Roman" panose="02020603050405020304" pitchFamily="18" charset="0"/>
              <a:ea typeface="Times New Roman" panose="02020603050405020304" pitchFamily="18" charset="0"/>
              <a:cs typeface="Calibri" panose="020F0502020204030204" pitchFamily="34" charset="0"/>
            </a:endParaRPr>
          </a:p>
          <a:p>
            <a:endParaRPr lang="lt-LT" sz="2400" dirty="0">
              <a:solidFill>
                <a:schemeClr val="tx1"/>
              </a:solidFill>
            </a:endParaRPr>
          </a:p>
          <a:p>
            <a:endParaRPr lang="lt-LT" sz="2400" dirty="0">
              <a:solidFill>
                <a:schemeClr val="tx1"/>
              </a:solidFill>
            </a:endParaRPr>
          </a:p>
          <a:p>
            <a:pPr marL="0" indent="0">
              <a:buNone/>
            </a:pPr>
            <a:endParaRPr lang="lt-LT" sz="2400" dirty="0">
              <a:solidFill>
                <a:schemeClr val="tx1"/>
              </a:solidFill>
            </a:endParaRPr>
          </a:p>
          <a:p>
            <a:endParaRPr lang="lt-LT" sz="2400" dirty="0">
              <a:solidFill>
                <a:schemeClr val="tx1"/>
              </a:solidFill>
            </a:endParaRPr>
          </a:p>
          <a:p>
            <a:endParaRPr lang="lt-LT" dirty="0"/>
          </a:p>
        </p:txBody>
      </p:sp>
      <p:pic>
        <p:nvPicPr>
          <p:cNvPr id="4" name="Picture 3">
            <a:extLst>
              <a:ext uri="{FF2B5EF4-FFF2-40B4-BE49-F238E27FC236}">
                <a16:creationId xmlns:a16="http://schemas.microsoft.com/office/drawing/2014/main" id="{3F57B451-174E-4884-9E82-42EED2EF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spTree>
    <p:extLst>
      <p:ext uri="{BB962C8B-B14F-4D97-AF65-F5344CB8AC3E}">
        <p14:creationId xmlns:p14="http://schemas.microsoft.com/office/powerpoint/2010/main" val="16330920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F22-C4C2-426A-ABDA-C02DA6A09F7F}"/>
              </a:ext>
            </a:extLst>
          </p:cNvPr>
          <p:cNvSpPr>
            <a:spLocks noGrp="1"/>
          </p:cNvSpPr>
          <p:nvPr>
            <p:ph type="title"/>
          </p:nvPr>
        </p:nvSpPr>
        <p:spPr/>
        <p:txBody>
          <a:bodyPr>
            <a:normAutofit/>
          </a:bodyPr>
          <a:lstStyle/>
          <a:p>
            <a:r>
              <a:rPr lang="lt-LT" dirty="0"/>
              <a:t>Reikalavimai importuotojams, gaminiams. Dokumentai (4)</a:t>
            </a:r>
          </a:p>
        </p:txBody>
      </p:sp>
      <p:sp>
        <p:nvSpPr>
          <p:cNvPr id="3" name="Content Placeholder 2">
            <a:extLst>
              <a:ext uri="{FF2B5EF4-FFF2-40B4-BE49-F238E27FC236}">
                <a16:creationId xmlns:a16="http://schemas.microsoft.com/office/drawing/2014/main" id="{5C439C81-8E23-4575-8AD1-45F642199D06}"/>
              </a:ext>
            </a:extLst>
          </p:cNvPr>
          <p:cNvSpPr>
            <a:spLocks noGrp="1"/>
          </p:cNvSpPr>
          <p:nvPr>
            <p:ph idx="1"/>
          </p:nvPr>
        </p:nvSpPr>
        <p:spPr/>
        <p:txBody>
          <a:bodyPr>
            <a:normAutofit/>
          </a:bodyPr>
          <a:lstStyle/>
          <a:p>
            <a:endParaRPr lang="lt-LT" sz="1800" b="1" dirty="0">
              <a:solidFill>
                <a:schemeClr val="tx1"/>
              </a:solidFill>
              <a:effectLst/>
              <a:ea typeface="Calibri" panose="020F0502020204030204" pitchFamily="34" charset="0"/>
            </a:endParaRPr>
          </a:p>
          <a:p>
            <a:pPr algn="just"/>
            <a:r>
              <a:rPr lang="lt-LT" sz="2400" b="1" dirty="0">
                <a:solidFill>
                  <a:schemeClr val="tx1"/>
                </a:solidFill>
                <a:effectLst/>
                <a:ea typeface="Calibri" panose="020F0502020204030204" pitchFamily="34" charset="0"/>
              </a:rPr>
              <a:t>Įgaliojimas</a:t>
            </a:r>
            <a:r>
              <a:rPr lang="lt-LT" sz="2400" dirty="0">
                <a:solidFill>
                  <a:schemeClr val="tx1"/>
                </a:solidFill>
                <a:effectLst/>
                <a:ea typeface="Calibri" panose="020F0502020204030204" pitchFamily="34" charset="0"/>
              </a:rPr>
              <a:t>, jei importuotojas nėra atsakingas asmuo už kosmetikos gaminio pateikimą rinkai, pagal </a:t>
            </a:r>
            <a:r>
              <a:rPr lang="lt-LT" sz="2400" b="1" dirty="0">
                <a:solidFill>
                  <a:schemeClr val="tx1"/>
                </a:solidFill>
                <a:effectLst/>
                <a:ea typeface="Calibri" panose="020F0502020204030204" pitchFamily="34" charset="0"/>
              </a:rPr>
              <a:t>Reglamento (EB) Nr. 1223/2009 4 </a:t>
            </a:r>
            <a:r>
              <a:rPr lang="lt-LT" sz="2400" b="1" dirty="0" err="1">
                <a:solidFill>
                  <a:schemeClr val="tx1"/>
                </a:solidFill>
                <a:effectLst/>
                <a:ea typeface="Calibri" panose="020F0502020204030204" pitchFamily="34" charset="0"/>
              </a:rPr>
              <a:t>strp</a:t>
            </a:r>
            <a:r>
              <a:rPr lang="lt-LT" sz="2400" b="1" dirty="0">
                <a:solidFill>
                  <a:schemeClr val="tx1"/>
                </a:solidFill>
                <a:effectLst/>
                <a:ea typeface="Calibri" panose="020F0502020204030204" pitchFamily="34" charset="0"/>
              </a:rPr>
              <a:t>. </a:t>
            </a:r>
            <a:r>
              <a:rPr lang="lt-LT" sz="2400" i="1" dirty="0">
                <a:solidFill>
                  <a:schemeClr val="tx1"/>
                </a:solidFill>
                <a:effectLst/>
                <a:ea typeface="Calibri" panose="020F0502020204030204" pitchFamily="34" charset="0"/>
              </a:rPr>
              <a:t>(Atsakingas asmuo) </a:t>
            </a:r>
            <a:r>
              <a:rPr lang="lt-LT" sz="2400" b="1" dirty="0">
                <a:solidFill>
                  <a:schemeClr val="tx1"/>
                </a:solidFill>
                <a:effectLst/>
                <a:ea typeface="Calibri" panose="020F0502020204030204" pitchFamily="34" charset="0"/>
              </a:rPr>
              <a:t>5 dalyje </a:t>
            </a:r>
            <a:r>
              <a:rPr lang="lt-LT" sz="2400" dirty="0">
                <a:solidFill>
                  <a:schemeClr val="tx1"/>
                </a:solidFill>
                <a:effectLst/>
                <a:ea typeface="Calibri" panose="020F0502020204030204" pitchFamily="34" charset="0"/>
              </a:rPr>
              <a:t>nustatytus reikalavimus </a:t>
            </a:r>
            <a:endParaRPr lang="lt-LT" sz="2400" dirty="0">
              <a:solidFill>
                <a:schemeClr val="tx1"/>
              </a:solidFill>
              <a:ea typeface="Times New Roman" panose="02020603050405020304" pitchFamily="18" charset="0"/>
              <a:cs typeface="Calibri" panose="020F0502020204030204" pitchFamily="34" charset="0"/>
            </a:endParaRPr>
          </a:p>
          <a:p>
            <a:pPr marL="0" indent="0">
              <a:buNone/>
            </a:pPr>
            <a:endParaRPr lang="lt-LT" sz="1400" dirty="0">
              <a:solidFill>
                <a:schemeClr val="tx1"/>
              </a:solidFill>
            </a:endParaRPr>
          </a:p>
          <a:p>
            <a:endParaRPr lang="lt-LT" sz="2400" dirty="0">
              <a:solidFill>
                <a:schemeClr val="tx1"/>
              </a:solidFill>
            </a:endParaRPr>
          </a:p>
          <a:p>
            <a:endParaRPr lang="lt-LT" sz="2400" dirty="0">
              <a:solidFill>
                <a:schemeClr val="tx1"/>
              </a:solidFill>
            </a:endParaRPr>
          </a:p>
          <a:p>
            <a:pPr marL="0" indent="0">
              <a:buNone/>
            </a:pPr>
            <a:endParaRPr lang="lt-LT" sz="2400" dirty="0">
              <a:solidFill>
                <a:schemeClr val="tx1"/>
              </a:solidFill>
            </a:endParaRPr>
          </a:p>
          <a:p>
            <a:endParaRPr lang="lt-LT" sz="2400" dirty="0">
              <a:solidFill>
                <a:schemeClr val="tx1"/>
              </a:solidFill>
            </a:endParaRPr>
          </a:p>
          <a:p>
            <a:endParaRPr lang="lt-LT" dirty="0"/>
          </a:p>
        </p:txBody>
      </p:sp>
      <p:pic>
        <p:nvPicPr>
          <p:cNvPr id="4" name="Picture 3">
            <a:extLst>
              <a:ext uri="{FF2B5EF4-FFF2-40B4-BE49-F238E27FC236}">
                <a16:creationId xmlns:a16="http://schemas.microsoft.com/office/drawing/2014/main" id="{3F57B451-174E-4884-9E82-42EED2EF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spTree>
    <p:extLst>
      <p:ext uri="{BB962C8B-B14F-4D97-AF65-F5344CB8AC3E}">
        <p14:creationId xmlns:p14="http://schemas.microsoft.com/office/powerpoint/2010/main" val="9230457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F22-C4C2-426A-ABDA-C02DA6A09F7F}"/>
              </a:ext>
            </a:extLst>
          </p:cNvPr>
          <p:cNvSpPr>
            <a:spLocks noGrp="1"/>
          </p:cNvSpPr>
          <p:nvPr>
            <p:ph type="title"/>
          </p:nvPr>
        </p:nvSpPr>
        <p:spPr/>
        <p:txBody>
          <a:bodyPr>
            <a:normAutofit fontScale="90000"/>
          </a:bodyPr>
          <a:lstStyle/>
          <a:p>
            <a:r>
              <a:rPr lang="lt-LT" sz="3200" dirty="0">
                <a:cs typeface="Calibri" panose="020F0502020204030204" pitchFamily="34" charset="0"/>
              </a:rPr>
              <a:t>NVSC dalyvavimas kontrolėje muitinėje</a:t>
            </a:r>
          </a:p>
        </p:txBody>
      </p:sp>
      <p:sp>
        <p:nvSpPr>
          <p:cNvPr id="3" name="Content Placeholder 2">
            <a:extLst>
              <a:ext uri="{FF2B5EF4-FFF2-40B4-BE49-F238E27FC236}">
                <a16:creationId xmlns:a16="http://schemas.microsoft.com/office/drawing/2014/main" id="{5C439C81-8E23-4575-8AD1-45F642199D06}"/>
              </a:ext>
            </a:extLst>
          </p:cNvPr>
          <p:cNvSpPr>
            <a:spLocks noGrp="1"/>
          </p:cNvSpPr>
          <p:nvPr>
            <p:ph idx="1"/>
          </p:nvPr>
        </p:nvSpPr>
        <p:spPr/>
        <p:txBody>
          <a:bodyPr>
            <a:normAutofit fontScale="92500" lnSpcReduction="10000"/>
          </a:bodyPr>
          <a:lstStyle/>
          <a:p>
            <a:pPr algn="just" eaLnBrk="1" hangingPunct="1">
              <a:buFont typeface="Wingdings 2" panose="05020102010507070707" pitchFamily="18" charset="2"/>
              <a:buNone/>
              <a:defRPr/>
            </a:pPr>
            <a:endParaRPr lang="lt-LT" altLang="lt-LT" sz="2400" dirty="0">
              <a:cs typeface="Calibri" panose="020F0502020204030204" pitchFamily="34" charset="0"/>
            </a:endParaRPr>
          </a:p>
          <a:p>
            <a:pPr algn="just" eaLnBrk="1" hangingPunct="1">
              <a:buFont typeface="Wingdings 2" panose="05020102010507070707" pitchFamily="18" charset="2"/>
              <a:buNone/>
              <a:defRPr/>
            </a:pPr>
            <a:r>
              <a:rPr lang="lt-LT" altLang="lt-LT" sz="2400" dirty="0">
                <a:cs typeface="Calibri" panose="020F0502020204030204" pitchFamily="34" charset="0"/>
              </a:rPr>
              <a:t>Muitinės pareigūnui atlikus gaminių vertinimą:</a:t>
            </a:r>
          </a:p>
          <a:p>
            <a:pPr marL="0" indent="0" algn="just">
              <a:buNone/>
              <a:defRPr/>
            </a:pPr>
            <a:r>
              <a:rPr lang="lt-LT" altLang="lt-LT" sz="2400" dirty="0">
                <a:cs typeface="Calibri" panose="020F0502020204030204" pitchFamily="34" charset="0"/>
              </a:rPr>
              <a:t>	- gali </a:t>
            </a:r>
            <a:r>
              <a:rPr lang="lt-LT" sz="2400" spc="0" dirty="0">
                <a:solidFill>
                  <a:srgbClr val="000000"/>
                </a:solidFill>
                <a:effectLst/>
                <a:ea typeface="Calibri" panose="020F0502020204030204" pitchFamily="34" charset="0"/>
              </a:rPr>
              <a:t>būti konsultuojamasi su </a:t>
            </a:r>
            <a:r>
              <a:rPr lang="lt-LT" sz="2400" dirty="0">
                <a:effectLst/>
                <a:ea typeface="Calibri" panose="020F0502020204030204" pitchFamily="34" charset="0"/>
              </a:rPr>
              <a:t>NVSC specialistais dėl gaminio išleidimo į laisvą apyvartą sustabdymo;</a:t>
            </a:r>
          </a:p>
          <a:p>
            <a:pPr marL="0" indent="0" algn="just">
              <a:buNone/>
              <a:defRPr/>
            </a:pPr>
            <a:r>
              <a:rPr lang="lt-LT" sz="2400" dirty="0">
                <a:ea typeface="Calibri" panose="020F0502020204030204" pitchFamily="34" charset="0"/>
              </a:rPr>
              <a:t>	- </a:t>
            </a:r>
            <a:r>
              <a:rPr lang="lt-LT" sz="2400" dirty="0">
                <a:effectLst/>
                <a:ea typeface="Calibri" panose="020F0502020204030204" pitchFamily="34" charset="0"/>
              </a:rPr>
              <a:t>teikiamas </a:t>
            </a:r>
            <a:r>
              <a:rPr lang="lt-LT" sz="2400" dirty="0">
                <a:ea typeface="Calibri" panose="020F0502020204030204" pitchFamily="34" charset="0"/>
              </a:rPr>
              <a:t>pranešimas NVSC </a:t>
            </a:r>
            <a:r>
              <a:rPr lang="lt-LT" sz="2400" dirty="0">
                <a:effectLst/>
                <a:ea typeface="Arial Unicode MS"/>
              </a:rPr>
              <a:t>apie gaminio išleidimo į laisvą apyvartą sustabdymą </a:t>
            </a:r>
            <a:endParaRPr lang="lt-LT" altLang="lt-LT" sz="2400" dirty="0">
              <a:cs typeface="Calibri" panose="020F0502020204030204" pitchFamily="34" charset="0"/>
            </a:endParaRPr>
          </a:p>
          <a:p>
            <a:pPr eaLnBrk="1" hangingPunct="1">
              <a:buFont typeface="Wingdings 2" panose="05020102010507070707" pitchFamily="18" charset="2"/>
              <a:buNone/>
              <a:defRPr/>
            </a:pPr>
            <a:r>
              <a:rPr lang="lt-LT" altLang="lt-LT" sz="1700" dirty="0">
                <a:latin typeface="Times New Roman" panose="02020603050405020304" pitchFamily="18" charset="0"/>
                <a:cs typeface="Times New Roman" panose="02020603050405020304" pitchFamily="18" charset="0"/>
              </a:rPr>
              <a:t>(gaminys yra sustabdomas </a:t>
            </a:r>
            <a:r>
              <a:rPr lang="lt-LT" sz="1700" dirty="0">
                <a:effectLst/>
                <a:latin typeface="Times New Roman" panose="02020603050405020304" pitchFamily="18" charset="0"/>
                <a:ea typeface="Calibri" panose="020F0502020204030204" pitchFamily="34" charset="0"/>
                <a:cs typeface="Times New Roman" panose="02020603050405020304" pitchFamily="18" charset="0"/>
              </a:rPr>
              <a:t>vadovaujantis </a:t>
            </a:r>
            <a:r>
              <a:rPr lang="lt-LT" sz="1700" spc="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Reglamento </a:t>
            </a:r>
            <a:r>
              <a:rPr lang="lt-LT" sz="1700" dirty="0">
                <a:effectLst/>
                <a:latin typeface="Times New Roman" panose="02020603050405020304" pitchFamily="18" charset="0"/>
                <a:ea typeface="Calibri" panose="020F0502020204030204" pitchFamily="34" charset="0"/>
                <a:cs typeface="Times New Roman" panose="02020603050405020304" pitchFamily="18" charset="0"/>
              </a:rPr>
              <a:t>(</a:t>
            </a:r>
            <a:r>
              <a:rPr lang="lt-LT" sz="17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ES) Nr. 2019/1020 </a:t>
            </a:r>
            <a:r>
              <a:rPr lang="lt-LT" sz="1800" dirty="0">
                <a:solidFill>
                  <a:schemeClr val="tx1"/>
                </a:solidFill>
                <a:effectLst/>
                <a:latin typeface="Times New Roman" panose="02020603050405020304" pitchFamily="18" charset="0"/>
                <a:ea typeface="Times New Roman" panose="02020603050405020304" pitchFamily="18" charset="0"/>
              </a:rPr>
              <a:t>dėl rinkos priežiūros ir gaminių atitikties </a:t>
            </a:r>
            <a:r>
              <a:rPr lang="lt-LT" sz="17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26</a:t>
            </a:r>
            <a:r>
              <a:rPr lang="lt-LT" sz="1700" spc="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lt-LT" sz="1700" spc="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strp</a:t>
            </a:r>
            <a:r>
              <a:rPr lang="lt-LT" sz="1700" spc="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lt-LT" sz="17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n</a:t>
            </a:r>
            <a:r>
              <a:rPr lang="lt-LT" sz="1700" spc="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uostatomis) </a:t>
            </a:r>
            <a:endParaRPr lang="lt-LT" altLang="lt-LT" sz="1700" dirty="0">
              <a:solidFill>
                <a:schemeClr val="tx1"/>
              </a:solidFill>
              <a:latin typeface="Times New Roman" panose="02020603050405020304" pitchFamily="18" charset="0"/>
              <a:cs typeface="Times New Roman" panose="02020603050405020304" pitchFamily="18" charset="0"/>
            </a:endParaRPr>
          </a:p>
          <a:p>
            <a:pPr marL="0" indent="0">
              <a:buNone/>
            </a:pPr>
            <a:endParaRPr lang="lt-LT" sz="2400" dirty="0">
              <a:solidFill>
                <a:schemeClr val="tx1"/>
              </a:solidFill>
              <a:cs typeface="Calibri" panose="020F0502020204030204" pitchFamily="34" charset="0"/>
            </a:endParaRPr>
          </a:p>
          <a:p>
            <a:pPr marL="0" indent="0">
              <a:buNone/>
            </a:pPr>
            <a:endParaRPr lang="lt-LT" sz="2400" dirty="0">
              <a:solidFill>
                <a:schemeClr val="tx1"/>
              </a:solidFill>
              <a:latin typeface="Calibri" panose="020F0502020204030204" pitchFamily="34" charset="0"/>
              <a:cs typeface="Calibri" panose="020F0502020204030204" pitchFamily="34" charset="0"/>
            </a:endParaRPr>
          </a:p>
          <a:p>
            <a:endParaRPr lang="lt-LT" sz="2800" dirty="0">
              <a:solidFill>
                <a:schemeClr val="tx1"/>
              </a:solidFill>
            </a:endParaRPr>
          </a:p>
          <a:p>
            <a:endParaRPr lang="lt-LT" sz="2400" dirty="0">
              <a:solidFill>
                <a:schemeClr val="tx1"/>
              </a:solidFill>
            </a:endParaRPr>
          </a:p>
          <a:p>
            <a:endParaRPr lang="lt-LT" sz="2400" dirty="0">
              <a:solidFill>
                <a:schemeClr val="tx1"/>
              </a:solidFill>
            </a:endParaRPr>
          </a:p>
          <a:p>
            <a:pPr marL="0" indent="0">
              <a:buNone/>
            </a:pPr>
            <a:endParaRPr lang="lt-LT" sz="2400" dirty="0">
              <a:solidFill>
                <a:schemeClr val="tx1"/>
              </a:solidFill>
            </a:endParaRPr>
          </a:p>
          <a:p>
            <a:endParaRPr lang="lt-LT" sz="2400" dirty="0">
              <a:solidFill>
                <a:schemeClr val="tx1"/>
              </a:solidFill>
            </a:endParaRPr>
          </a:p>
          <a:p>
            <a:endParaRPr lang="lt-LT" dirty="0"/>
          </a:p>
        </p:txBody>
      </p:sp>
      <p:pic>
        <p:nvPicPr>
          <p:cNvPr id="4" name="Picture 3">
            <a:extLst>
              <a:ext uri="{FF2B5EF4-FFF2-40B4-BE49-F238E27FC236}">
                <a16:creationId xmlns:a16="http://schemas.microsoft.com/office/drawing/2014/main" id="{3F57B451-174E-4884-9E82-42EED2EF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spTree>
    <p:extLst>
      <p:ext uri="{BB962C8B-B14F-4D97-AF65-F5344CB8AC3E}">
        <p14:creationId xmlns:p14="http://schemas.microsoft.com/office/powerpoint/2010/main" val="1626502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F22-C4C2-426A-ABDA-C02DA6A09F7F}"/>
              </a:ext>
            </a:extLst>
          </p:cNvPr>
          <p:cNvSpPr>
            <a:spLocks noGrp="1"/>
          </p:cNvSpPr>
          <p:nvPr>
            <p:ph type="title"/>
          </p:nvPr>
        </p:nvSpPr>
        <p:spPr/>
        <p:txBody>
          <a:bodyPr>
            <a:normAutofit/>
          </a:bodyPr>
          <a:lstStyle/>
          <a:p>
            <a:r>
              <a:rPr lang="lt-LT" sz="3200" dirty="0">
                <a:cs typeface="Calibri" panose="020F0502020204030204" pitchFamily="34" charset="0"/>
              </a:rPr>
              <a:t>Muitinės Pranešimas (1)</a:t>
            </a:r>
          </a:p>
        </p:txBody>
      </p:sp>
      <p:sp>
        <p:nvSpPr>
          <p:cNvPr id="3" name="Content Placeholder 2">
            <a:extLst>
              <a:ext uri="{FF2B5EF4-FFF2-40B4-BE49-F238E27FC236}">
                <a16:creationId xmlns:a16="http://schemas.microsoft.com/office/drawing/2014/main" id="{5C439C81-8E23-4575-8AD1-45F642199D06}"/>
              </a:ext>
            </a:extLst>
          </p:cNvPr>
          <p:cNvSpPr>
            <a:spLocks noGrp="1"/>
          </p:cNvSpPr>
          <p:nvPr>
            <p:ph idx="1"/>
          </p:nvPr>
        </p:nvSpPr>
        <p:spPr/>
        <p:txBody>
          <a:bodyPr>
            <a:normAutofit/>
          </a:bodyPr>
          <a:lstStyle/>
          <a:p>
            <a:pPr algn="just" eaLnBrk="1" hangingPunct="1">
              <a:buFont typeface="Wingdings 2" panose="05020102010507070707" pitchFamily="18" charset="2"/>
              <a:buNone/>
              <a:defRPr/>
            </a:pPr>
            <a:endParaRPr lang="lt-LT" altLang="lt-LT" sz="2400" dirty="0">
              <a:cs typeface="Calibri" panose="020F0502020204030204" pitchFamily="34" charset="0"/>
            </a:endParaRPr>
          </a:p>
          <a:p>
            <a:pPr algn="just" eaLnBrk="1" hangingPunct="1">
              <a:buFont typeface="Wingdings 2" panose="05020102010507070707" pitchFamily="18" charset="2"/>
              <a:buNone/>
              <a:defRPr/>
            </a:pPr>
            <a:endParaRPr lang="lt-LT" altLang="lt-LT" sz="2400" dirty="0">
              <a:cs typeface="Calibri" panose="020F0502020204030204" pitchFamily="34" charset="0"/>
            </a:endParaRPr>
          </a:p>
          <a:p>
            <a:pPr marL="0" indent="0">
              <a:buNone/>
            </a:pPr>
            <a:endParaRPr lang="lt-LT" sz="2400" dirty="0">
              <a:solidFill>
                <a:schemeClr val="tx1"/>
              </a:solidFill>
              <a:cs typeface="Calibri" panose="020F0502020204030204" pitchFamily="34" charset="0"/>
            </a:endParaRPr>
          </a:p>
          <a:p>
            <a:pPr marL="0" indent="0">
              <a:buNone/>
            </a:pPr>
            <a:endParaRPr lang="lt-LT" sz="2400" dirty="0">
              <a:solidFill>
                <a:schemeClr val="tx1"/>
              </a:solidFill>
              <a:latin typeface="Calibri" panose="020F0502020204030204" pitchFamily="34" charset="0"/>
              <a:cs typeface="Calibri" panose="020F0502020204030204" pitchFamily="34" charset="0"/>
            </a:endParaRPr>
          </a:p>
          <a:p>
            <a:endParaRPr lang="lt-LT" sz="2800" dirty="0">
              <a:solidFill>
                <a:schemeClr val="tx1"/>
              </a:solidFill>
            </a:endParaRPr>
          </a:p>
          <a:p>
            <a:endParaRPr lang="lt-LT" sz="2400" dirty="0">
              <a:solidFill>
                <a:schemeClr val="tx1"/>
              </a:solidFill>
            </a:endParaRPr>
          </a:p>
          <a:p>
            <a:endParaRPr lang="lt-LT" sz="2400" dirty="0">
              <a:solidFill>
                <a:schemeClr val="tx1"/>
              </a:solidFill>
            </a:endParaRPr>
          </a:p>
          <a:p>
            <a:pPr marL="0" indent="0">
              <a:buNone/>
            </a:pPr>
            <a:endParaRPr lang="lt-LT" sz="2400" dirty="0">
              <a:solidFill>
                <a:schemeClr val="tx1"/>
              </a:solidFill>
            </a:endParaRPr>
          </a:p>
          <a:p>
            <a:endParaRPr lang="lt-LT" sz="2400" dirty="0">
              <a:solidFill>
                <a:schemeClr val="tx1"/>
              </a:solidFill>
            </a:endParaRPr>
          </a:p>
          <a:p>
            <a:endParaRPr lang="lt-LT" dirty="0"/>
          </a:p>
        </p:txBody>
      </p:sp>
      <p:pic>
        <p:nvPicPr>
          <p:cNvPr id="4" name="Picture 3">
            <a:extLst>
              <a:ext uri="{FF2B5EF4-FFF2-40B4-BE49-F238E27FC236}">
                <a16:creationId xmlns:a16="http://schemas.microsoft.com/office/drawing/2014/main" id="{3F57B451-174E-4884-9E82-42EED2EF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pic>
        <p:nvPicPr>
          <p:cNvPr id="6" name="Picture 5">
            <a:extLst>
              <a:ext uri="{FF2B5EF4-FFF2-40B4-BE49-F238E27FC236}">
                <a16:creationId xmlns:a16="http://schemas.microsoft.com/office/drawing/2014/main" id="{C4A55935-DA00-FEA3-B385-B1B84706F6F5}"/>
              </a:ext>
            </a:extLst>
          </p:cNvPr>
          <p:cNvPicPr>
            <a:picLocks noChangeAspect="1"/>
          </p:cNvPicPr>
          <p:nvPr/>
        </p:nvPicPr>
        <p:blipFill>
          <a:blip r:embed="rId3"/>
          <a:stretch>
            <a:fillRect/>
          </a:stretch>
        </p:blipFill>
        <p:spPr>
          <a:xfrm>
            <a:off x="2099388" y="2284055"/>
            <a:ext cx="8248261" cy="3774072"/>
          </a:xfrm>
          <a:prstGeom prst="rect">
            <a:avLst/>
          </a:prstGeom>
        </p:spPr>
      </p:pic>
    </p:spTree>
    <p:extLst>
      <p:ext uri="{BB962C8B-B14F-4D97-AF65-F5344CB8AC3E}">
        <p14:creationId xmlns:p14="http://schemas.microsoft.com/office/powerpoint/2010/main" val="21726051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F22-C4C2-426A-ABDA-C02DA6A09F7F}"/>
              </a:ext>
            </a:extLst>
          </p:cNvPr>
          <p:cNvSpPr>
            <a:spLocks noGrp="1"/>
          </p:cNvSpPr>
          <p:nvPr>
            <p:ph type="title"/>
          </p:nvPr>
        </p:nvSpPr>
        <p:spPr/>
        <p:txBody>
          <a:bodyPr>
            <a:normAutofit/>
          </a:bodyPr>
          <a:lstStyle/>
          <a:p>
            <a:r>
              <a:rPr lang="lt-LT" sz="3200" dirty="0">
                <a:cs typeface="Calibri" panose="020F0502020204030204" pitchFamily="34" charset="0"/>
              </a:rPr>
              <a:t>Muitinės Pranešimas (2)</a:t>
            </a:r>
          </a:p>
        </p:txBody>
      </p:sp>
      <p:sp>
        <p:nvSpPr>
          <p:cNvPr id="3" name="Content Placeholder 2">
            <a:extLst>
              <a:ext uri="{FF2B5EF4-FFF2-40B4-BE49-F238E27FC236}">
                <a16:creationId xmlns:a16="http://schemas.microsoft.com/office/drawing/2014/main" id="{5C439C81-8E23-4575-8AD1-45F642199D06}"/>
              </a:ext>
            </a:extLst>
          </p:cNvPr>
          <p:cNvSpPr>
            <a:spLocks noGrp="1"/>
          </p:cNvSpPr>
          <p:nvPr>
            <p:ph idx="1"/>
          </p:nvPr>
        </p:nvSpPr>
        <p:spPr/>
        <p:txBody>
          <a:bodyPr>
            <a:normAutofit fontScale="70000" lnSpcReduction="20000"/>
          </a:bodyPr>
          <a:lstStyle/>
          <a:p>
            <a:endParaRPr lang="lt-LT" sz="2400" b="1" dirty="0">
              <a:solidFill>
                <a:schemeClr val="tx1"/>
              </a:solidFill>
              <a:cs typeface="Calibri" panose="020F0502020204030204" pitchFamily="34" charset="0"/>
            </a:endParaRPr>
          </a:p>
          <a:p>
            <a:r>
              <a:rPr lang="lt-LT" sz="3100" b="1" dirty="0">
                <a:solidFill>
                  <a:schemeClr val="tx1"/>
                </a:solidFill>
                <a:cs typeface="Calibri" panose="020F0502020204030204" pitchFamily="34" charset="0"/>
              </a:rPr>
              <a:t>Sustabdyto gaminio vertinimas:</a:t>
            </a:r>
          </a:p>
          <a:p>
            <a:pPr>
              <a:buFontTx/>
              <a:buChar char="-"/>
            </a:pPr>
            <a:r>
              <a:rPr lang="lt-LT" sz="2600" dirty="0">
                <a:solidFill>
                  <a:schemeClr val="tx1"/>
                </a:solidFill>
                <a:cs typeface="Calibri" panose="020F0502020204030204" pitchFamily="34" charset="0"/>
              </a:rPr>
              <a:t>CPNP portalo duomenys</a:t>
            </a:r>
          </a:p>
          <a:p>
            <a:pPr>
              <a:buFontTx/>
              <a:buChar char="-"/>
            </a:pPr>
            <a:r>
              <a:rPr lang="lt-LT" sz="2600" dirty="0">
                <a:solidFill>
                  <a:schemeClr val="tx1"/>
                </a:solidFill>
                <a:cs typeface="Calibri" panose="020F0502020204030204" pitchFamily="34" charset="0"/>
              </a:rPr>
              <a:t>Forma, išvaizda</a:t>
            </a:r>
          </a:p>
          <a:p>
            <a:pPr>
              <a:buFontTx/>
              <a:buChar char="-"/>
            </a:pPr>
            <a:r>
              <a:rPr lang="lt-LT" sz="2600" dirty="0">
                <a:solidFill>
                  <a:schemeClr val="tx1"/>
                </a:solidFill>
                <a:cs typeface="Calibri" panose="020F0502020204030204" pitchFamily="34" charset="0"/>
              </a:rPr>
              <a:t>Ženklinimas (originalus ir, jei </a:t>
            </a:r>
            <a:r>
              <a:rPr lang="lt-LT" sz="2600" dirty="0">
                <a:solidFill>
                  <a:schemeClr val="tx1"/>
                </a:solidFill>
                <a:effectLst/>
                <a:ea typeface="Calibri" panose="020F0502020204030204" pitchFamily="34" charset="0"/>
              </a:rPr>
              <a:t>kosmetikos gaminys nėra paženklintas Lietuvos Respublikos valstybine kalba, etiketė lietuvių kalba)</a:t>
            </a:r>
          </a:p>
          <a:p>
            <a:pPr>
              <a:buFontTx/>
              <a:buChar char="-"/>
            </a:pPr>
            <a:r>
              <a:rPr lang="lt-LT" sz="2600" dirty="0">
                <a:solidFill>
                  <a:schemeClr val="tx1"/>
                </a:solidFill>
                <a:cs typeface="Calibri" panose="020F0502020204030204" pitchFamily="34" charset="0"/>
              </a:rPr>
              <a:t>Dokumentai</a:t>
            </a:r>
          </a:p>
          <a:p>
            <a:pPr>
              <a:buFontTx/>
              <a:buChar char="-"/>
            </a:pPr>
            <a:r>
              <a:rPr lang="lt-LT" sz="2600" dirty="0">
                <a:solidFill>
                  <a:schemeClr val="tx1"/>
                </a:solidFill>
                <a:cs typeface="Calibri" panose="020F0502020204030204" pitchFamily="34" charset="0"/>
              </a:rPr>
              <a:t>Laboratoriniai tyrimai (tam tikrais atvejais) </a:t>
            </a:r>
          </a:p>
          <a:p>
            <a:pPr marL="0" indent="0">
              <a:buNone/>
            </a:pPr>
            <a:r>
              <a:rPr lang="lt-LT" sz="2400" b="1" dirty="0">
                <a:solidFill>
                  <a:schemeClr val="tx1"/>
                </a:solidFill>
                <a:cs typeface="Calibri" panose="020F0502020204030204" pitchFamily="34" charset="0"/>
              </a:rPr>
              <a:t> </a:t>
            </a:r>
          </a:p>
          <a:p>
            <a:endParaRPr lang="lt-LT" sz="2800" dirty="0">
              <a:solidFill>
                <a:schemeClr val="tx1"/>
              </a:solidFill>
            </a:endParaRPr>
          </a:p>
          <a:p>
            <a:endParaRPr lang="lt-LT" sz="2400" dirty="0">
              <a:solidFill>
                <a:schemeClr val="tx1"/>
              </a:solidFill>
            </a:endParaRPr>
          </a:p>
          <a:p>
            <a:endParaRPr lang="lt-LT" sz="2400" dirty="0">
              <a:solidFill>
                <a:schemeClr val="tx1"/>
              </a:solidFill>
            </a:endParaRPr>
          </a:p>
          <a:p>
            <a:pPr marL="0" indent="0">
              <a:buNone/>
            </a:pPr>
            <a:endParaRPr lang="lt-LT" sz="2400" dirty="0">
              <a:solidFill>
                <a:schemeClr val="tx1"/>
              </a:solidFill>
            </a:endParaRPr>
          </a:p>
          <a:p>
            <a:endParaRPr lang="lt-LT" sz="2400" dirty="0">
              <a:solidFill>
                <a:schemeClr val="tx1"/>
              </a:solidFill>
            </a:endParaRPr>
          </a:p>
          <a:p>
            <a:endParaRPr lang="lt-LT" dirty="0"/>
          </a:p>
        </p:txBody>
      </p:sp>
      <p:pic>
        <p:nvPicPr>
          <p:cNvPr id="4" name="Picture 3">
            <a:extLst>
              <a:ext uri="{FF2B5EF4-FFF2-40B4-BE49-F238E27FC236}">
                <a16:creationId xmlns:a16="http://schemas.microsoft.com/office/drawing/2014/main" id="{3F57B451-174E-4884-9E82-42EED2EF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spTree>
    <p:extLst>
      <p:ext uri="{BB962C8B-B14F-4D97-AF65-F5344CB8AC3E}">
        <p14:creationId xmlns:p14="http://schemas.microsoft.com/office/powerpoint/2010/main" val="11451496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F22-C4C2-426A-ABDA-C02DA6A09F7F}"/>
              </a:ext>
            </a:extLst>
          </p:cNvPr>
          <p:cNvSpPr>
            <a:spLocks noGrp="1"/>
          </p:cNvSpPr>
          <p:nvPr>
            <p:ph type="title"/>
          </p:nvPr>
        </p:nvSpPr>
        <p:spPr/>
        <p:txBody>
          <a:bodyPr>
            <a:normAutofit/>
          </a:bodyPr>
          <a:lstStyle/>
          <a:p>
            <a:r>
              <a:rPr lang="lt-LT" sz="3200" dirty="0">
                <a:cs typeface="Calibri" panose="020F0502020204030204" pitchFamily="34" charset="0"/>
              </a:rPr>
              <a:t>Išvados teikimas</a:t>
            </a:r>
          </a:p>
        </p:txBody>
      </p:sp>
      <p:sp>
        <p:nvSpPr>
          <p:cNvPr id="3" name="Content Placeholder 2">
            <a:extLst>
              <a:ext uri="{FF2B5EF4-FFF2-40B4-BE49-F238E27FC236}">
                <a16:creationId xmlns:a16="http://schemas.microsoft.com/office/drawing/2014/main" id="{5C439C81-8E23-4575-8AD1-45F642199D06}"/>
              </a:ext>
            </a:extLst>
          </p:cNvPr>
          <p:cNvSpPr>
            <a:spLocks noGrp="1"/>
          </p:cNvSpPr>
          <p:nvPr>
            <p:ph idx="1"/>
          </p:nvPr>
        </p:nvSpPr>
        <p:spPr/>
        <p:txBody>
          <a:bodyPr>
            <a:normAutofit/>
          </a:bodyPr>
          <a:lstStyle/>
          <a:p>
            <a:r>
              <a:rPr lang="lt-LT" sz="2400" spc="0" dirty="0">
                <a:solidFill>
                  <a:srgbClr val="000000"/>
                </a:solidFill>
                <a:effectLst/>
                <a:ea typeface="Calibri" panose="020F0502020204030204" pitchFamily="34" charset="0"/>
                <a:cs typeface="Times New Roman" panose="02020603050405020304" pitchFamily="18" charset="0"/>
              </a:rPr>
              <a:t>Vadovaujantis</a:t>
            </a:r>
            <a:r>
              <a:rPr lang="lt-LT" sz="2400" b="1" spc="0" dirty="0">
                <a:solidFill>
                  <a:srgbClr val="000000"/>
                </a:solidFill>
                <a:effectLst/>
                <a:ea typeface="Calibri" panose="020F0502020204030204" pitchFamily="34" charset="0"/>
                <a:cs typeface="Times New Roman" panose="02020603050405020304" pitchFamily="18" charset="0"/>
              </a:rPr>
              <a:t> Reglamento </a:t>
            </a:r>
            <a:r>
              <a:rPr lang="lt-LT" sz="2400" b="1" dirty="0">
                <a:effectLst/>
                <a:ea typeface="Calibri" panose="020F0502020204030204" pitchFamily="34" charset="0"/>
                <a:cs typeface="Times New Roman" panose="02020603050405020304" pitchFamily="18" charset="0"/>
              </a:rPr>
              <a:t>(</a:t>
            </a:r>
            <a:r>
              <a:rPr lang="lt-LT" sz="2400" b="1" dirty="0">
                <a:solidFill>
                  <a:schemeClr val="tx1"/>
                </a:solidFill>
                <a:effectLst/>
                <a:ea typeface="Calibri" panose="020F0502020204030204" pitchFamily="34" charset="0"/>
                <a:cs typeface="Times New Roman" panose="02020603050405020304" pitchFamily="18" charset="0"/>
              </a:rPr>
              <a:t>ES) Nr. 2019/1020 27 </a:t>
            </a:r>
            <a:r>
              <a:rPr lang="lt-LT" sz="2400" b="1" dirty="0" err="1">
                <a:solidFill>
                  <a:schemeClr val="tx1"/>
                </a:solidFill>
                <a:effectLst/>
                <a:ea typeface="Calibri" panose="020F0502020204030204" pitchFamily="34" charset="0"/>
                <a:cs typeface="Times New Roman" panose="02020603050405020304" pitchFamily="18" charset="0"/>
              </a:rPr>
              <a:t>strp</a:t>
            </a:r>
            <a:r>
              <a:rPr lang="lt-LT" sz="2400" b="1" dirty="0">
                <a:solidFill>
                  <a:schemeClr val="tx1"/>
                </a:solidFill>
                <a:effectLst/>
                <a:ea typeface="Calibri" panose="020F0502020204030204" pitchFamily="34" charset="0"/>
                <a:cs typeface="Times New Roman" panose="02020603050405020304" pitchFamily="18" charset="0"/>
              </a:rPr>
              <a:t>. </a:t>
            </a:r>
            <a:r>
              <a:rPr lang="lt-LT" sz="2400" dirty="0">
                <a:solidFill>
                  <a:schemeClr val="tx1"/>
                </a:solidFill>
                <a:effectLst/>
                <a:ea typeface="Calibri" panose="020F0502020204030204" pitchFamily="34" charset="0"/>
                <a:cs typeface="Times New Roman" panose="02020603050405020304" pitchFamily="18" charset="0"/>
              </a:rPr>
              <a:t>ir</a:t>
            </a:r>
            <a:r>
              <a:rPr lang="lt-LT" sz="2400" b="1" dirty="0">
                <a:solidFill>
                  <a:schemeClr val="tx1"/>
                </a:solidFill>
                <a:effectLst/>
                <a:ea typeface="Calibri" panose="020F0502020204030204" pitchFamily="34" charset="0"/>
                <a:cs typeface="Times New Roman" panose="02020603050405020304" pitchFamily="18" charset="0"/>
              </a:rPr>
              <a:t> 28 </a:t>
            </a:r>
            <a:r>
              <a:rPr lang="lt-LT" sz="2400" b="1" dirty="0" err="1">
                <a:solidFill>
                  <a:schemeClr val="tx1"/>
                </a:solidFill>
                <a:effectLst/>
                <a:ea typeface="Calibri" panose="020F0502020204030204" pitchFamily="34" charset="0"/>
                <a:cs typeface="Times New Roman" panose="02020603050405020304" pitchFamily="18" charset="0"/>
              </a:rPr>
              <a:t>strp</a:t>
            </a:r>
            <a:r>
              <a:rPr lang="lt-LT" sz="2400" b="1" dirty="0">
                <a:solidFill>
                  <a:schemeClr val="tx1"/>
                </a:solidFill>
                <a:effectLst/>
                <a:ea typeface="Calibri" panose="020F0502020204030204" pitchFamily="34" charset="0"/>
                <a:cs typeface="Times New Roman" panose="02020603050405020304" pitchFamily="18" charset="0"/>
              </a:rPr>
              <a:t>. </a:t>
            </a:r>
            <a:r>
              <a:rPr lang="lt-LT" sz="2400" dirty="0">
                <a:solidFill>
                  <a:schemeClr val="tx1"/>
                </a:solidFill>
                <a:ea typeface="Calibri" panose="020F0502020204030204" pitchFamily="34" charset="0"/>
                <a:cs typeface="Times New Roman" panose="02020603050405020304" pitchFamily="18" charset="0"/>
              </a:rPr>
              <a:t>n</a:t>
            </a:r>
            <a:r>
              <a:rPr lang="lt-LT" sz="2400" dirty="0">
                <a:solidFill>
                  <a:schemeClr val="tx1"/>
                </a:solidFill>
                <a:effectLst/>
                <a:ea typeface="Calibri" panose="020F0502020204030204" pitchFamily="34" charset="0"/>
                <a:cs typeface="Times New Roman" panose="02020603050405020304" pitchFamily="18" charset="0"/>
              </a:rPr>
              <a:t>uostatomis NVSC teikia muitinės įstaigai </a:t>
            </a:r>
            <a:r>
              <a:rPr lang="lt-LT" sz="2400" b="1" dirty="0">
                <a:solidFill>
                  <a:schemeClr val="tx1"/>
                </a:solidFill>
                <a:effectLst/>
                <a:ea typeface="Calibri" panose="020F0502020204030204" pitchFamily="34" charset="0"/>
                <a:cs typeface="Times New Roman" panose="02020603050405020304" pitchFamily="18" charset="0"/>
              </a:rPr>
              <a:t>išvadą</a:t>
            </a:r>
            <a:r>
              <a:rPr lang="lt-LT" sz="2400" dirty="0">
                <a:solidFill>
                  <a:schemeClr val="tx1"/>
                </a:solidFill>
                <a:effectLst/>
                <a:ea typeface="Calibri" panose="020F0502020204030204" pitchFamily="34" charset="0"/>
                <a:cs typeface="Times New Roman" panose="02020603050405020304" pitchFamily="18" charset="0"/>
              </a:rPr>
              <a:t>:</a:t>
            </a:r>
            <a:r>
              <a:rPr lang="lt-LT" sz="2400" b="1" dirty="0">
                <a:solidFill>
                  <a:schemeClr val="tx1"/>
                </a:solidFill>
                <a:effectLst/>
                <a:ea typeface="Calibri" panose="020F0502020204030204" pitchFamily="34" charset="0"/>
                <a:cs typeface="Times New Roman" panose="02020603050405020304" pitchFamily="18" charset="0"/>
              </a:rPr>
              <a:t> </a:t>
            </a:r>
            <a:endParaRPr lang="lt-LT" sz="2400" b="1" dirty="0">
              <a:solidFill>
                <a:schemeClr val="tx1"/>
              </a:solidFill>
              <a:cs typeface="Calibri" panose="020F0502020204030204" pitchFamily="34" charset="0"/>
            </a:endParaRPr>
          </a:p>
          <a:p>
            <a:pPr marL="0" indent="0">
              <a:buNone/>
            </a:pPr>
            <a:r>
              <a:rPr lang="lt-LT" sz="2800" dirty="0">
                <a:solidFill>
                  <a:schemeClr val="tx1"/>
                </a:solidFill>
              </a:rPr>
              <a:t>„Dėl kosmetikos gaminio (-</a:t>
            </a:r>
            <a:r>
              <a:rPr lang="lt-LT" sz="2800" dirty="0" err="1">
                <a:solidFill>
                  <a:schemeClr val="tx1"/>
                </a:solidFill>
              </a:rPr>
              <a:t>ių</a:t>
            </a:r>
            <a:r>
              <a:rPr lang="lt-LT" sz="2800" dirty="0">
                <a:solidFill>
                  <a:schemeClr val="tx1"/>
                </a:solidFill>
              </a:rPr>
              <a:t>), kurio (-</a:t>
            </a:r>
            <a:r>
              <a:rPr lang="lt-LT" sz="2800" dirty="0" err="1">
                <a:solidFill>
                  <a:schemeClr val="tx1"/>
                </a:solidFill>
              </a:rPr>
              <a:t>ių</a:t>
            </a:r>
            <a:r>
              <a:rPr lang="lt-LT" sz="2800" dirty="0">
                <a:solidFill>
                  <a:schemeClr val="tx1"/>
                </a:solidFill>
              </a:rPr>
              <a:t>) išleidimas į laisvą apyvartą sustabdytas“ </a:t>
            </a:r>
          </a:p>
          <a:p>
            <a:pPr marL="0" indent="0">
              <a:buNone/>
            </a:pPr>
            <a:r>
              <a:rPr lang="lt-LT" sz="1600" dirty="0">
                <a:solidFill>
                  <a:schemeClr val="tx1"/>
                </a:solidFill>
                <a:latin typeface="Times New Roman" panose="02020603050405020304" pitchFamily="18" charset="0"/>
                <a:cs typeface="Times New Roman" panose="02020603050405020304" pitchFamily="18" charset="0"/>
              </a:rPr>
              <a:t>(Išvada turi būti pateikta per 4 darbo dienas)</a:t>
            </a:r>
          </a:p>
          <a:p>
            <a:endParaRPr lang="lt-LT" sz="2400" dirty="0">
              <a:solidFill>
                <a:schemeClr val="tx1"/>
              </a:solidFill>
            </a:endParaRPr>
          </a:p>
          <a:p>
            <a:pPr marL="0" indent="0">
              <a:buNone/>
            </a:pPr>
            <a:endParaRPr lang="lt-LT" sz="2400" dirty="0">
              <a:solidFill>
                <a:schemeClr val="tx1"/>
              </a:solidFill>
            </a:endParaRPr>
          </a:p>
          <a:p>
            <a:endParaRPr lang="lt-LT" sz="2400" dirty="0">
              <a:solidFill>
                <a:schemeClr val="tx1"/>
              </a:solidFill>
            </a:endParaRPr>
          </a:p>
          <a:p>
            <a:endParaRPr lang="lt-LT" dirty="0"/>
          </a:p>
        </p:txBody>
      </p:sp>
      <p:pic>
        <p:nvPicPr>
          <p:cNvPr id="4" name="Picture 3">
            <a:extLst>
              <a:ext uri="{FF2B5EF4-FFF2-40B4-BE49-F238E27FC236}">
                <a16:creationId xmlns:a16="http://schemas.microsoft.com/office/drawing/2014/main" id="{3F57B451-174E-4884-9E82-42EED2EF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spTree>
    <p:extLst>
      <p:ext uri="{BB962C8B-B14F-4D97-AF65-F5344CB8AC3E}">
        <p14:creationId xmlns:p14="http://schemas.microsoft.com/office/powerpoint/2010/main" val="13017753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F22-C4C2-426A-ABDA-C02DA6A09F7F}"/>
              </a:ext>
            </a:extLst>
          </p:cNvPr>
          <p:cNvSpPr>
            <a:spLocks noGrp="1"/>
          </p:cNvSpPr>
          <p:nvPr>
            <p:ph type="title"/>
          </p:nvPr>
        </p:nvSpPr>
        <p:spPr/>
        <p:txBody>
          <a:bodyPr>
            <a:normAutofit/>
          </a:bodyPr>
          <a:lstStyle/>
          <a:p>
            <a:r>
              <a:rPr lang="lt-LT" sz="3200" dirty="0">
                <a:cs typeface="Calibri" panose="020F0502020204030204" pitchFamily="34" charset="0"/>
              </a:rPr>
              <a:t>Pavojingas gaminys (1)</a:t>
            </a:r>
          </a:p>
        </p:txBody>
      </p:sp>
      <p:sp>
        <p:nvSpPr>
          <p:cNvPr id="3" name="Content Placeholder 2">
            <a:extLst>
              <a:ext uri="{FF2B5EF4-FFF2-40B4-BE49-F238E27FC236}">
                <a16:creationId xmlns:a16="http://schemas.microsoft.com/office/drawing/2014/main" id="{5C439C81-8E23-4575-8AD1-45F642199D06}"/>
              </a:ext>
            </a:extLst>
          </p:cNvPr>
          <p:cNvSpPr>
            <a:spLocks noGrp="1"/>
          </p:cNvSpPr>
          <p:nvPr>
            <p:ph idx="1"/>
          </p:nvPr>
        </p:nvSpPr>
        <p:spPr/>
        <p:txBody>
          <a:bodyPr>
            <a:normAutofit fontScale="92500" lnSpcReduction="10000"/>
          </a:bodyPr>
          <a:lstStyle/>
          <a:p>
            <a:pPr marL="0" indent="0" algn="just" eaLnBrk="1" hangingPunct="1">
              <a:buNone/>
              <a:defRPr/>
            </a:pPr>
            <a:r>
              <a:rPr lang="lt-LT" altLang="lt-LT" sz="2400" b="1" dirty="0">
                <a:cs typeface="Calibri" panose="020F0502020204030204" pitchFamily="34" charset="0"/>
              </a:rPr>
              <a:t>Jei yra nustatoma</a:t>
            </a:r>
            <a:r>
              <a:rPr lang="lt-LT" altLang="lt-LT" sz="2400" dirty="0">
                <a:cs typeface="Calibri" panose="020F0502020204030204" pitchFamily="34" charset="0"/>
              </a:rPr>
              <a:t>, kad:</a:t>
            </a:r>
          </a:p>
          <a:p>
            <a:pPr algn="just" eaLnBrk="1" hangingPunct="1">
              <a:buFontTx/>
              <a:buChar char="-"/>
              <a:defRPr/>
            </a:pPr>
            <a:r>
              <a:rPr lang="lt-LT" altLang="lt-LT" sz="2000" dirty="0">
                <a:cs typeface="Calibri" panose="020F0502020204030204" pitchFamily="34" charset="0"/>
              </a:rPr>
              <a:t>gaminys kitų institucijų yra įvertintas </a:t>
            </a:r>
            <a:r>
              <a:rPr lang="lt-LT" altLang="lt-LT" sz="2000" b="1" dirty="0">
                <a:cs typeface="Calibri" panose="020F0502020204030204" pitchFamily="34" charset="0"/>
              </a:rPr>
              <a:t>kaip pavojingas</a:t>
            </a:r>
            <a:endParaRPr lang="lt-LT" altLang="lt-LT" sz="2000" dirty="0">
              <a:cs typeface="Calibri" panose="020F0502020204030204" pitchFamily="34" charset="0"/>
            </a:endParaRPr>
          </a:p>
          <a:p>
            <a:pPr algn="just" eaLnBrk="1" hangingPunct="1">
              <a:buFontTx/>
              <a:buChar char="-"/>
              <a:defRPr/>
            </a:pPr>
            <a:r>
              <a:rPr lang="lt-LT" sz="1800" dirty="0">
                <a:solidFill>
                  <a:schemeClr val="tx1"/>
                </a:solidFill>
                <a:effectLst/>
                <a:ea typeface="Calibri" panose="020F0502020204030204" pitchFamily="34" charset="0"/>
              </a:rPr>
              <a:t>gaminys savo forma, dydžiu, kvapu, spalva, išvaizda, pakuote yra </a:t>
            </a:r>
            <a:r>
              <a:rPr lang="lt-LT" sz="1800" b="1" dirty="0">
                <a:solidFill>
                  <a:schemeClr val="tx1"/>
                </a:solidFill>
                <a:effectLst/>
                <a:ea typeface="Calibri" panose="020F0502020204030204" pitchFamily="34" charset="0"/>
              </a:rPr>
              <a:t>panašus į maisto produktą</a:t>
            </a:r>
            <a:endParaRPr lang="lt-LT" altLang="lt-LT" sz="2000" b="1" dirty="0">
              <a:solidFill>
                <a:schemeClr val="tx1"/>
              </a:solidFill>
              <a:cs typeface="Calibri" panose="020F0502020204030204" pitchFamily="34" charset="0"/>
            </a:endParaRPr>
          </a:p>
          <a:p>
            <a:pPr algn="just" eaLnBrk="1" hangingPunct="1">
              <a:buFontTx/>
              <a:buChar char="-"/>
              <a:defRPr/>
            </a:pPr>
            <a:r>
              <a:rPr lang="lt-LT" altLang="lt-LT" dirty="0">
                <a:solidFill>
                  <a:schemeClr val="tx1"/>
                </a:solidFill>
                <a:cs typeface="Calibri" panose="020F0502020204030204" pitchFamily="34" charset="0"/>
              </a:rPr>
              <a:t>gaminio </a:t>
            </a:r>
            <a:r>
              <a:rPr lang="lt-LT" altLang="lt-LT" b="1" dirty="0">
                <a:solidFill>
                  <a:schemeClr val="tx1"/>
                </a:solidFill>
                <a:cs typeface="Calibri" panose="020F0502020204030204" pitchFamily="34" charset="0"/>
              </a:rPr>
              <a:t>sudėtis </a:t>
            </a:r>
            <a:r>
              <a:rPr lang="lt-LT" b="1" dirty="0">
                <a:solidFill>
                  <a:schemeClr val="tx1"/>
                </a:solidFill>
                <a:effectLst/>
                <a:ea typeface="Calibri" panose="020F0502020204030204" pitchFamily="34" charset="0"/>
              </a:rPr>
              <a:t>neatitinka </a:t>
            </a:r>
            <a:r>
              <a:rPr lang="lt-LT" dirty="0">
                <a:solidFill>
                  <a:schemeClr val="tx1"/>
                </a:solidFill>
                <a:effectLst/>
                <a:ea typeface="Calibri" panose="020F0502020204030204" pitchFamily="34" charset="0"/>
              </a:rPr>
              <a:t>Reglamento (EB) Nr. 1223/2009 14 ir 15 </a:t>
            </a:r>
            <a:r>
              <a:rPr lang="lt-LT" dirty="0" err="1">
                <a:solidFill>
                  <a:schemeClr val="tx1"/>
                </a:solidFill>
                <a:effectLst/>
                <a:ea typeface="Calibri" panose="020F0502020204030204" pitchFamily="34" charset="0"/>
              </a:rPr>
              <a:t>strp</a:t>
            </a:r>
            <a:r>
              <a:rPr lang="lt-LT" dirty="0">
                <a:solidFill>
                  <a:schemeClr val="tx1"/>
                </a:solidFill>
                <a:effectLst/>
                <a:ea typeface="Calibri" panose="020F0502020204030204" pitchFamily="34" charset="0"/>
              </a:rPr>
              <a:t>. nustatytų apribojimų:</a:t>
            </a:r>
          </a:p>
          <a:p>
            <a:pPr marL="0" indent="0" algn="just" eaLnBrk="1" hangingPunct="1">
              <a:buNone/>
              <a:defRPr/>
            </a:pPr>
            <a:r>
              <a:rPr lang="lt-LT" sz="17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 sudėtyje yra Reglamento (EB) Nr. 1223/2009 II priede išvardytų kosmetikos gaminiuose draudžiamų medžiagų</a:t>
            </a:r>
          </a:p>
          <a:p>
            <a:pPr marL="0" indent="0" algn="just" eaLnBrk="1" hangingPunct="1">
              <a:buNone/>
              <a:defRPr/>
            </a:pPr>
            <a:r>
              <a:rPr lang="lt-LT" sz="17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b) </a:t>
            </a:r>
            <a:r>
              <a:rPr lang="lt-LT" sz="17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sudėtyje yra ribojamų medžiagų, kurios panaudotos nesilaikant Reglamento (EB) </a:t>
            </a:r>
            <a:br>
              <a:rPr lang="lt-LT" sz="17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r>
              <a:rPr lang="lt-LT" sz="17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Nr. 1223/2009 III priede nustatytų apribojimų</a:t>
            </a:r>
            <a:endParaRPr lang="lt-LT" altLang="lt-LT" sz="1700" dirty="0">
              <a:solidFill>
                <a:schemeClr val="tx1"/>
              </a:solidFill>
              <a:latin typeface="Times New Roman" panose="02020603050405020304" pitchFamily="18" charset="0"/>
              <a:cs typeface="Times New Roman" panose="02020603050405020304" pitchFamily="18" charset="0"/>
            </a:endParaRPr>
          </a:p>
          <a:p>
            <a:pPr algn="just" eaLnBrk="1" hangingPunct="1">
              <a:buFontTx/>
              <a:buChar char="-"/>
              <a:defRPr/>
            </a:pPr>
            <a:endParaRPr lang="lt-LT" altLang="lt-LT" sz="2400" dirty="0">
              <a:cs typeface="Calibri" panose="020F0502020204030204" pitchFamily="34" charset="0"/>
            </a:endParaRPr>
          </a:p>
          <a:p>
            <a:pPr marL="0" indent="0">
              <a:buNone/>
            </a:pPr>
            <a:endParaRPr lang="lt-LT" sz="2400" dirty="0">
              <a:solidFill>
                <a:schemeClr val="tx1"/>
              </a:solidFill>
              <a:cs typeface="Calibri" panose="020F0502020204030204" pitchFamily="34" charset="0"/>
            </a:endParaRPr>
          </a:p>
          <a:p>
            <a:pPr marL="0" indent="0">
              <a:buNone/>
            </a:pPr>
            <a:endParaRPr lang="lt-LT" sz="2400" dirty="0">
              <a:solidFill>
                <a:schemeClr val="tx1"/>
              </a:solidFill>
              <a:latin typeface="Calibri" panose="020F0502020204030204" pitchFamily="34" charset="0"/>
              <a:cs typeface="Calibri" panose="020F0502020204030204" pitchFamily="34" charset="0"/>
            </a:endParaRPr>
          </a:p>
          <a:p>
            <a:endParaRPr lang="lt-LT" sz="2800" dirty="0">
              <a:solidFill>
                <a:schemeClr val="tx1"/>
              </a:solidFill>
            </a:endParaRPr>
          </a:p>
          <a:p>
            <a:endParaRPr lang="lt-LT" sz="2400" dirty="0">
              <a:solidFill>
                <a:schemeClr val="tx1"/>
              </a:solidFill>
            </a:endParaRPr>
          </a:p>
          <a:p>
            <a:endParaRPr lang="lt-LT" sz="2400" dirty="0">
              <a:solidFill>
                <a:schemeClr val="tx1"/>
              </a:solidFill>
            </a:endParaRPr>
          </a:p>
          <a:p>
            <a:pPr marL="0" indent="0">
              <a:buNone/>
            </a:pPr>
            <a:endParaRPr lang="lt-LT" sz="2400" dirty="0">
              <a:solidFill>
                <a:schemeClr val="tx1"/>
              </a:solidFill>
            </a:endParaRPr>
          </a:p>
          <a:p>
            <a:endParaRPr lang="lt-LT" sz="2400" dirty="0">
              <a:solidFill>
                <a:schemeClr val="tx1"/>
              </a:solidFill>
            </a:endParaRPr>
          </a:p>
          <a:p>
            <a:endParaRPr lang="lt-LT" dirty="0"/>
          </a:p>
        </p:txBody>
      </p:sp>
      <p:pic>
        <p:nvPicPr>
          <p:cNvPr id="4" name="Picture 3">
            <a:extLst>
              <a:ext uri="{FF2B5EF4-FFF2-40B4-BE49-F238E27FC236}">
                <a16:creationId xmlns:a16="http://schemas.microsoft.com/office/drawing/2014/main" id="{3F57B451-174E-4884-9E82-42EED2EF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spTree>
    <p:extLst>
      <p:ext uri="{BB962C8B-B14F-4D97-AF65-F5344CB8AC3E}">
        <p14:creationId xmlns:p14="http://schemas.microsoft.com/office/powerpoint/2010/main" val="35051741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F22-C4C2-426A-ABDA-C02DA6A09F7F}"/>
              </a:ext>
            </a:extLst>
          </p:cNvPr>
          <p:cNvSpPr>
            <a:spLocks noGrp="1"/>
          </p:cNvSpPr>
          <p:nvPr>
            <p:ph type="title"/>
          </p:nvPr>
        </p:nvSpPr>
        <p:spPr/>
        <p:txBody>
          <a:bodyPr>
            <a:normAutofit/>
          </a:bodyPr>
          <a:lstStyle/>
          <a:p>
            <a:r>
              <a:rPr lang="lt-LT" sz="3200" dirty="0">
                <a:cs typeface="Calibri" panose="020F0502020204030204" pitchFamily="34" charset="0"/>
              </a:rPr>
              <a:t>Pavojingas gaminys (2)</a:t>
            </a:r>
          </a:p>
        </p:txBody>
      </p:sp>
      <p:sp>
        <p:nvSpPr>
          <p:cNvPr id="3" name="Content Placeholder 2">
            <a:extLst>
              <a:ext uri="{FF2B5EF4-FFF2-40B4-BE49-F238E27FC236}">
                <a16:creationId xmlns:a16="http://schemas.microsoft.com/office/drawing/2014/main" id="{5C439C81-8E23-4575-8AD1-45F642199D06}"/>
              </a:ext>
            </a:extLst>
          </p:cNvPr>
          <p:cNvSpPr>
            <a:spLocks noGrp="1"/>
          </p:cNvSpPr>
          <p:nvPr>
            <p:ph idx="1"/>
          </p:nvPr>
        </p:nvSpPr>
        <p:spPr/>
        <p:txBody>
          <a:bodyPr>
            <a:normAutofit/>
          </a:bodyPr>
          <a:lstStyle/>
          <a:p>
            <a:pPr marL="0" indent="0" algn="just" eaLnBrk="1" hangingPunct="1">
              <a:buNone/>
              <a:defRPr/>
            </a:pPr>
            <a:r>
              <a:rPr lang="lt-LT" altLang="lt-LT" sz="2400" b="1" dirty="0">
                <a:cs typeface="Calibri" panose="020F0502020204030204" pitchFamily="34" charset="0"/>
              </a:rPr>
              <a:t>Jei yra nustatoma</a:t>
            </a:r>
            <a:r>
              <a:rPr lang="lt-LT" altLang="lt-LT" sz="2400" dirty="0">
                <a:cs typeface="Calibri" panose="020F0502020204030204" pitchFamily="34" charset="0"/>
              </a:rPr>
              <a:t>, kad:</a:t>
            </a:r>
          </a:p>
          <a:p>
            <a:pPr marL="0" indent="0" algn="just" eaLnBrk="1" hangingPunct="1">
              <a:buNone/>
              <a:defRPr/>
            </a:pPr>
            <a:r>
              <a:rPr lang="lt-LT" sz="1600" dirty="0">
                <a:solidFill>
                  <a:schemeClr val="tx1"/>
                </a:solidFill>
                <a:effectLst/>
                <a:latin typeface="Times New Roman" panose="02020603050405020304" pitchFamily="18" charset="0"/>
                <a:ea typeface="Calibri" panose="020F0502020204030204" pitchFamily="34" charset="0"/>
              </a:rPr>
              <a:t>c) sudėtyje yra kitų dažiklių, išskyrus Reglamento (EB) Nr. 1223/2009 IV priede išvardintus dažiklius arba IV priede išvardinti dažikliai naudojami nesilaikant to priedo reikalavimų</a:t>
            </a:r>
          </a:p>
          <a:p>
            <a:pPr marL="0" indent="0" algn="just" eaLnBrk="1" hangingPunct="1">
              <a:buNone/>
              <a:defRPr/>
            </a:pPr>
            <a:r>
              <a:rPr lang="lt-LT" sz="1600" dirty="0">
                <a:solidFill>
                  <a:schemeClr val="tx1"/>
                </a:solidFill>
                <a:latin typeface="Times New Roman" panose="02020603050405020304" pitchFamily="18" charset="0"/>
                <a:ea typeface="Calibri" panose="020F0502020204030204" pitchFamily="34" charset="0"/>
              </a:rPr>
              <a:t>d) </a:t>
            </a:r>
            <a:r>
              <a:rPr lang="lt-LT" sz="1600" dirty="0">
                <a:solidFill>
                  <a:schemeClr val="tx1"/>
                </a:solidFill>
                <a:effectLst/>
                <a:latin typeface="Times New Roman" panose="02020603050405020304" pitchFamily="18" charset="0"/>
                <a:ea typeface="Calibri" panose="020F0502020204030204" pitchFamily="34" charset="0"/>
              </a:rPr>
              <a:t>sudėtyje yra kitų konservantų, išskyrus išvardytus Reglamento (EB) Nr. 1223/2009 V priede, arba V priede išvardinti konservantai panaudoti nesilaikant V priedo reikalavimų</a:t>
            </a:r>
          </a:p>
          <a:p>
            <a:pPr marL="0" indent="0" algn="just" eaLnBrk="1" hangingPunct="1">
              <a:buNone/>
              <a:defRPr/>
            </a:pPr>
            <a:r>
              <a:rPr lang="lt-LT" sz="1600" dirty="0">
                <a:solidFill>
                  <a:schemeClr val="tx1"/>
                </a:solidFill>
                <a:latin typeface="Times New Roman" panose="02020603050405020304" pitchFamily="18" charset="0"/>
                <a:ea typeface="Calibri" panose="020F0502020204030204" pitchFamily="34" charset="0"/>
              </a:rPr>
              <a:t>e) </a:t>
            </a:r>
            <a:r>
              <a:rPr lang="lt-LT" sz="1600" dirty="0">
                <a:solidFill>
                  <a:schemeClr val="tx1"/>
                </a:solidFill>
                <a:effectLst/>
                <a:latin typeface="Times New Roman" panose="02020603050405020304" pitchFamily="18" charset="0"/>
                <a:ea typeface="Calibri" panose="020F0502020204030204" pitchFamily="34" charset="0"/>
              </a:rPr>
              <a:t>sudėtyje yra kitų UV filtrų nei išvardyti Reglamento (EB) Nr. 1223/2009 VI priede ir UV filtrų, kurie jame išvardyti, bet naudojami nesilaikant to priedo reikalavimų</a:t>
            </a:r>
          </a:p>
          <a:p>
            <a:pPr marL="0" indent="0" algn="just" eaLnBrk="1" hangingPunct="1">
              <a:buNone/>
              <a:defRPr/>
            </a:pPr>
            <a:r>
              <a:rPr lang="lt-LT" sz="1600" dirty="0">
                <a:solidFill>
                  <a:schemeClr val="tx1"/>
                </a:solidFill>
                <a:latin typeface="Times New Roman" panose="02020603050405020304" pitchFamily="18" charset="0"/>
                <a:ea typeface="Calibri" panose="020F0502020204030204" pitchFamily="34" charset="0"/>
              </a:rPr>
              <a:t>f) </a:t>
            </a:r>
            <a:r>
              <a:rPr lang="lt-LT" sz="1600" dirty="0">
                <a:solidFill>
                  <a:schemeClr val="tx1"/>
                </a:solidFill>
                <a:effectLst/>
                <a:latin typeface="Times New Roman" panose="02020603050405020304" pitchFamily="18" charset="0"/>
                <a:ea typeface="Calibri" panose="020F0502020204030204" pitchFamily="34" charset="0"/>
              </a:rPr>
              <a:t>sudėtyje yra pagal Reglamento (EB) Nr. 1272/2008 VI priedo 3 dalį klasifikuojamų kaip 1 A ir 1 B bei 2 kategorijos CMR medžiagų, dėl kurių panaudojimo nėra įteisintų išimčių</a:t>
            </a:r>
          </a:p>
          <a:p>
            <a:pPr marL="342900" indent="-342900" algn="just" eaLnBrk="1" hangingPunct="1">
              <a:buAutoNum type="alphaLcParenR"/>
              <a:defRPr/>
            </a:pPr>
            <a:endParaRPr lang="lt-LT" sz="1600" dirty="0">
              <a:solidFill>
                <a:schemeClr val="tx1"/>
              </a:solidFill>
              <a:effectLst/>
              <a:latin typeface="Times New Roman" panose="02020603050405020304" pitchFamily="18" charset="0"/>
              <a:ea typeface="Calibri" panose="020F0502020204030204" pitchFamily="34" charset="0"/>
            </a:endParaRPr>
          </a:p>
          <a:p>
            <a:pPr marL="342900" indent="-342900" algn="just" eaLnBrk="1" hangingPunct="1">
              <a:buAutoNum type="alphaLcParenR"/>
              <a:defRPr/>
            </a:pPr>
            <a:endParaRPr lang="lt-LT" sz="1600" dirty="0">
              <a:solidFill>
                <a:schemeClr val="tx1"/>
              </a:solidFill>
              <a:latin typeface="Times New Roman" panose="02020603050405020304" pitchFamily="18" charset="0"/>
              <a:ea typeface="Calibri" panose="020F0502020204030204" pitchFamily="34" charset="0"/>
            </a:endParaRPr>
          </a:p>
          <a:p>
            <a:pPr marL="0" indent="0" algn="just" eaLnBrk="1" hangingPunct="1">
              <a:buNone/>
              <a:defRPr/>
            </a:pPr>
            <a:endParaRPr lang="lt-LT" sz="1600" dirty="0">
              <a:solidFill>
                <a:schemeClr val="tx1"/>
              </a:solidFill>
              <a:effectLst/>
              <a:latin typeface="Times New Roman" panose="02020603050405020304" pitchFamily="18" charset="0"/>
              <a:ea typeface="Calibri" panose="020F0502020204030204" pitchFamily="34" charset="0"/>
            </a:endParaRPr>
          </a:p>
          <a:p>
            <a:pPr marL="0" indent="0" algn="just" eaLnBrk="1" hangingPunct="1">
              <a:buNone/>
              <a:defRPr/>
            </a:pPr>
            <a:endParaRPr lang="lt-LT" altLang="lt-LT" sz="2400" dirty="0">
              <a:cs typeface="Calibri" panose="020F0502020204030204" pitchFamily="34" charset="0"/>
            </a:endParaRPr>
          </a:p>
          <a:p>
            <a:pPr marL="0" indent="0">
              <a:buNone/>
            </a:pPr>
            <a:endParaRPr lang="lt-LT" sz="2400" dirty="0">
              <a:solidFill>
                <a:schemeClr val="tx1"/>
              </a:solidFill>
              <a:cs typeface="Calibri" panose="020F0502020204030204" pitchFamily="34" charset="0"/>
            </a:endParaRPr>
          </a:p>
          <a:p>
            <a:pPr marL="0" indent="0">
              <a:buNone/>
            </a:pPr>
            <a:endParaRPr lang="lt-LT" sz="2400" dirty="0">
              <a:solidFill>
                <a:schemeClr val="tx1"/>
              </a:solidFill>
              <a:latin typeface="Calibri" panose="020F0502020204030204" pitchFamily="34" charset="0"/>
              <a:cs typeface="Calibri" panose="020F0502020204030204" pitchFamily="34" charset="0"/>
            </a:endParaRPr>
          </a:p>
          <a:p>
            <a:endParaRPr lang="lt-LT" sz="2800" dirty="0">
              <a:solidFill>
                <a:schemeClr val="tx1"/>
              </a:solidFill>
            </a:endParaRPr>
          </a:p>
          <a:p>
            <a:endParaRPr lang="lt-LT" sz="2400" dirty="0">
              <a:solidFill>
                <a:schemeClr val="tx1"/>
              </a:solidFill>
            </a:endParaRPr>
          </a:p>
          <a:p>
            <a:endParaRPr lang="lt-LT" sz="2400" dirty="0">
              <a:solidFill>
                <a:schemeClr val="tx1"/>
              </a:solidFill>
            </a:endParaRPr>
          </a:p>
          <a:p>
            <a:pPr marL="0" indent="0">
              <a:buNone/>
            </a:pPr>
            <a:endParaRPr lang="lt-LT" sz="2400" dirty="0">
              <a:solidFill>
                <a:schemeClr val="tx1"/>
              </a:solidFill>
            </a:endParaRPr>
          </a:p>
          <a:p>
            <a:endParaRPr lang="lt-LT" sz="2400" dirty="0">
              <a:solidFill>
                <a:schemeClr val="tx1"/>
              </a:solidFill>
            </a:endParaRPr>
          </a:p>
          <a:p>
            <a:endParaRPr lang="lt-LT" dirty="0"/>
          </a:p>
        </p:txBody>
      </p:sp>
      <p:pic>
        <p:nvPicPr>
          <p:cNvPr id="4" name="Picture 3">
            <a:extLst>
              <a:ext uri="{FF2B5EF4-FFF2-40B4-BE49-F238E27FC236}">
                <a16:creationId xmlns:a16="http://schemas.microsoft.com/office/drawing/2014/main" id="{3F57B451-174E-4884-9E82-42EED2EF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spTree>
    <p:extLst>
      <p:ext uri="{BB962C8B-B14F-4D97-AF65-F5344CB8AC3E}">
        <p14:creationId xmlns:p14="http://schemas.microsoft.com/office/powerpoint/2010/main" val="4073665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F22-C4C2-426A-ABDA-C02DA6A09F7F}"/>
              </a:ext>
            </a:extLst>
          </p:cNvPr>
          <p:cNvSpPr>
            <a:spLocks noGrp="1"/>
          </p:cNvSpPr>
          <p:nvPr>
            <p:ph type="title"/>
          </p:nvPr>
        </p:nvSpPr>
        <p:spPr/>
        <p:txBody>
          <a:bodyPr/>
          <a:lstStyle/>
          <a:p>
            <a:r>
              <a:rPr lang="lt-LT" dirty="0"/>
              <a:t>Turinys</a:t>
            </a:r>
          </a:p>
        </p:txBody>
      </p:sp>
      <p:sp>
        <p:nvSpPr>
          <p:cNvPr id="3" name="Content Placeholder 2">
            <a:extLst>
              <a:ext uri="{FF2B5EF4-FFF2-40B4-BE49-F238E27FC236}">
                <a16:creationId xmlns:a16="http://schemas.microsoft.com/office/drawing/2014/main" id="{5C439C81-8E23-4575-8AD1-45F642199D06}"/>
              </a:ext>
            </a:extLst>
          </p:cNvPr>
          <p:cNvSpPr>
            <a:spLocks noGrp="1"/>
          </p:cNvSpPr>
          <p:nvPr>
            <p:ph idx="1"/>
          </p:nvPr>
        </p:nvSpPr>
        <p:spPr/>
        <p:txBody>
          <a:bodyPr>
            <a:normAutofit lnSpcReduction="10000"/>
          </a:bodyPr>
          <a:lstStyle/>
          <a:p>
            <a:r>
              <a:rPr lang="lt-LT" sz="2600" dirty="0">
                <a:solidFill>
                  <a:schemeClr val="tx1"/>
                </a:solidFill>
              </a:rPr>
              <a:t>Kas atlieka gaminių vertinimą muitinėje</a:t>
            </a:r>
            <a:r>
              <a:rPr lang="lt-LT" sz="2600" dirty="0">
                <a:solidFill>
                  <a:schemeClr val="tx1"/>
                </a:solidFill>
                <a:latin typeface="Calibri" panose="020F0502020204030204" pitchFamily="34" charset="0"/>
                <a:cs typeface="Calibri" panose="020F0502020204030204" pitchFamily="34" charset="0"/>
              </a:rPr>
              <a:t>?</a:t>
            </a:r>
            <a:endParaRPr lang="lt-LT" sz="2600" dirty="0">
              <a:solidFill>
                <a:schemeClr val="tx1"/>
              </a:solidFill>
            </a:endParaRPr>
          </a:p>
          <a:p>
            <a:r>
              <a:rPr lang="lt-LT" sz="2600" dirty="0">
                <a:solidFill>
                  <a:schemeClr val="tx1"/>
                </a:solidFill>
              </a:rPr>
              <a:t>Reikalavimai importuotojams, gaminiams</a:t>
            </a:r>
          </a:p>
          <a:p>
            <a:r>
              <a:rPr lang="lt-LT" sz="2600" dirty="0">
                <a:solidFill>
                  <a:schemeClr val="tx1"/>
                </a:solidFill>
              </a:rPr>
              <a:t>Kaip yra atliekamas gaminių vertinimas</a:t>
            </a:r>
            <a:r>
              <a:rPr lang="lt-LT" sz="2600" dirty="0">
                <a:solidFill>
                  <a:schemeClr val="tx1"/>
                </a:solidFill>
                <a:latin typeface="Calibri" panose="020F0502020204030204" pitchFamily="34" charset="0"/>
                <a:cs typeface="Calibri" panose="020F0502020204030204" pitchFamily="34" charset="0"/>
              </a:rPr>
              <a:t>?</a:t>
            </a:r>
          </a:p>
          <a:p>
            <a:r>
              <a:rPr lang="lt-LT" sz="2600" dirty="0">
                <a:solidFill>
                  <a:schemeClr val="tx1"/>
                </a:solidFill>
                <a:latin typeface="Calibri" panose="020F0502020204030204" pitchFamily="34" charset="0"/>
                <a:cs typeface="Calibri" panose="020F0502020204030204" pitchFamily="34" charset="0"/>
              </a:rPr>
              <a:t>Kas yra vertinama?</a:t>
            </a:r>
            <a:endParaRPr lang="lt-LT" sz="2600" dirty="0">
              <a:solidFill>
                <a:schemeClr val="tx1"/>
              </a:solidFill>
            </a:endParaRPr>
          </a:p>
          <a:p>
            <a:r>
              <a:rPr lang="lt-LT" sz="2600" dirty="0">
                <a:solidFill>
                  <a:schemeClr val="tx1"/>
                </a:solidFill>
              </a:rPr>
              <a:t>Koks yra NVSC vaidmuo</a:t>
            </a:r>
            <a:r>
              <a:rPr lang="lt-LT" sz="2600" dirty="0">
                <a:solidFill>
                  <a:schemeClr val="tx1"/>
                </a:solidFill>
                <a:latin typeface="Calibri" panose="020F0502020204030204" pitchFamily="34" charset="0"/>
                <a:cs typeface="Calibri" panose="020F0502020204030204" pitchFamily="34" charset="0"/>
              </a:rPr>
              <a:t>?</a:t>
            </a:r>
          </a:p>
          <a:p>
            <a:r>
              <a:rPr lang="lt-LT" sz="2600" dirty="0">
                <a:solidFill>
                  <a:schemeClr val="tx1"/>
                </a:solidFill>
              </a:rPr>
              <a:t>Ribiniai produktai </a:t>
            </a:r>
          </a:p>
          <a:p>
            <a:endParaRPr lang="lt-LT" sz="2600" dirty="0">
              <a:solidFill>
                <a:schemeClr val="tx1"/>
              </a:solidFill>
              <a:latin typeface="Calibri" panose="020F0502020204030204" pitchFamily="34" charset="0"/>
              <a:cs typeface="Calibri" panose="020F0502020204030204" pitchFamily="34" charset="0"/>
            </a:endParaRPr>
          </a:p>
          <a:p>
            <a:pPr marL="0" indent="0">
              <a:buNone/>
            </a:pPr>
            <a:endParaRPr lang="lt-LT" sz="2400" dirty="0">
              <a:solidFill>
                <a:schemeClr val="tx1"/>
              </a:solidFill>
              <a:latin typeface="Calibri" panose="020F0502020204030204" pitchFamily="34" charset="0"/>
              <a:cs typeface="Calibri" panose="020F0502020204030204" pitchFamily="34" charset="0"/>
            </a:endParaRPr>
          </a:p>
          <a:p>
            <a:endParaRPr lang="lt-LT" sz="2800" dirty="0">
              <a:solidFill>
                <a:schemeClr val="tx1"/>
              </a:solidFill>
            </a:endParaRPr>
          </a:p>
          <a:p>
            <a:endParaRPr lang="lt-LT" sz="2400" dirty="0">
              <a:solidFill>
                <a:schemeClr val="tx1"/>
              </a:solidFill>
            </a:endParaRPr>
          </a:p>
          <a:p>
            <a:endParaRPr lang="lt-LT" sz="2400" dirty="0">
              <a:solidFill>
                <a:schemeClr val="tx1"/>
              </a:solidFill>
            </a:endParaRPr>
          </a:p>
          <a:p>
            <a:pPr marL="0" indent="0">
              <a:buNone/>
            </a:pPr>
            <a:endParaRPr lang="lt-LT" sz="2400" dirty="0">
              <a:solidFill>
                <a:schemeClr val="tx1"/>
              </a:solidFill>
            </a:endParaRPr>
          </a:p>
          <a:p>
            <a:endParaRPr lang="lt-LT" sz="2400" dirty="0">
              <a:solidFill>
                <a:schemeClr val="tx1"/>
              </a:solidFill>
            </a:endParaRPr>
          </a:p>
          <a:p>
            <a:endParaRPr lang="lt-LT" dirty="0"/>
          </a:p>
        </p:txBody>
      </p:sp>
      <p:pic>
        <p:nvPicPr>
          <p:cNvPr id="4" name="Picture 3">
            <a:extLst>
              <a:ext uri="{FF2B5EF4-FFF2-40B4-BE49-F238E27FC236}">
                <a16:creationId xmlns:a16="http://schemas.microsoft.com/office/drawing/2014/main" id="{3F57B451-174E-4884-9E82-42EED2EF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spTree>
    <p:extLst>
      <p:ext uri="{BB962C8B-B14F-4D97-AF65-F5344CB8AC3E}">
        <p14:creationId xmlns:p14="http://schemas.microsoft.com/office/powerpoint/2010/main" val="16409359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F22-C4C2-426A-ABDA-C02DA6A09F7F}"/>
              </a:ext>
            </a:extLst>
          </p:cNvPr>
          <p:cNvSpPr>
            <a:spLocks noGrp="1"/>
          </p:cNvSpPr>
          <p:nvPr>
            <p:ph type="title"/>
          </p:nvPr>
        </p:nvSpPr>
        <p:spPr/>
        <p:txBody>
          <a:bodyPr>
            <a:normAutofit/>
          </a:bodyPr>
          <a:lstStyle/>
          <a:p>
            <a:r>
              <a:rPr lang="lt-LT" sz="3200" dirty="0">
                <a:cs typeface="Calibri" panose="020F0502020204030204" pitchFamily="34" charset="0"/>
              </a:rPr>
              <a:t>Pavojingas gaminys (3)</a:t>
            </a:r>
          </a:p>
        </p:txBody>
      </p:sp>
      <p:sp>
        <p:nvSpPr>
          <p:cNvPr id="3" name="Content Placeholder 2">
            <a:extLst>
              <a:ext uri="{FF2B5EF4-FFF2-40B4-BE49-F238E27FC236}">
                <a16:creationId xmlns:a16="http://schemas.microsoft.com/office/drawing/2014/main" id="{5C439C81-8E23-4575-8AD1-45F642199D06}"/>
              </a:ext>
            </a:extLst>
          </p:cNvPr>
          <p:cNvSpPr>
            <a:spLocks noGrp="1"/>
          </p:cNvSpPr>
          <p:nvPr>
            <p:ph idx="1"/>
          </p:nvPr>
        </p:nvSpPr>
        <p:spPr/>
        <p:txBody>
          <a:bodyPr>
            <a:normAutofit/>
          </a:bodyPr>
          <a:lstStyle/>
          <a:p>
            <a:pPr marL="0" indent="0" algn="just" eaLnBrk="1" hangingPunct="1">
              <a:buNone/>
              <a:defRPr/>
            </a:pPr>
            <a:endParaRPr lang="lt-LT" b="1" dirty="0">
              <a:solidFill>
                <a:schemeClr val="tx1"/>
              </a:solidFill>
              <a:ea typeface="Calibri" panose="020F0502020204030204" pitchFamily="34" charset="0"/>
            </a:endParaRPr>
          </a:p>
          <a:p>
            <a:pPr marL="0" indent="0" algn="just" eaLnBrk="1" hangingPunct="1">
              <a:buNone/>
              <a:defRPr/>
            </a:pPr>
            <a:r>
              <a:rPr lang="lt-LT" sz="2000" b="1" dirty="0">
                <a:solidFill>
                  <a:schemeClr val="tx1"/>
                </a:solidFill>
                <a:ea typeface="Calibri" panose="020F0502020204030204" pitchFamily="34" charset="0"/>
              </a:rPr>
              <a:t>G</a:t>
            </a:r>
            <a:r>
              <a:rPr lang="lt-LT" sz="2000" b="1" dirty="0">
                <a:solidFill>
                  <a:schemeClr val="tx1"/>
                </a:solidFill>
                <a:effectLst/>
                <a:ea typeface="Calibri" panose="020F0502020204030204" pitchFamily="34" charset="0"/>
              </a:rPr>
              <a:t>aminys yra vertinamas kaip keliantis rimtą pavojų vartotojo sveikatai ir saugai, </a:t>
            </a:r>
            <a:r>
              <a:rPr lang="lt-LT" sz="2000" dirty="0">
                <a:solidFill>
                  <a:schemeClr val="tx1"/>
                </a:solidFill>
                <a:effectLst/>
                <a:ea typeface="Calibri" panose="020F0502020204030204" pitchFamily="34" charset="0"/>
              </a:rPr>
              <a:t>tai yra pažymima teikiamoje išvadoje. Prašoma gaminio lydimuosiuose dokumentuose įrašyti šį pranešimą:</a:t>
            </a:r>
            <a:endParaRPr lang="lt-LT" b="1" dirty="0">
              <a:solidFill>
                <a:schemeClr val="tx1"/>
              </a:solidFill>
              <a:ea typeface="Calibri" panose="020F0502020204030204" pitchFamily="34" charset="0"/>
            </a:endParaRPr>
          </a:p>
          <a:p>
            <a:pPr marL="0" indent="0" algn="just" eaLnBrk="1" hangingPunct="1">
              <a:buNone/>
              <a:defRPr/>
            </a:pPr>
            <a:r>
              <a:rPr lang="lt-LT" sz="2400" dirty="0">
                <a:solidFill>
                  <a:srgbClr val="FF0000"/>
                </a:solidFill>
                <a:effectLst/>
                <a:latin typeface="Times New Roman" panose="02020603050405020304" pitchFamily="18" charset="0"/>
                <a:ea typeface="Calibri" panose="020F0502020204030204" pitchFamily="34" charset="0"/>
              </a:rPr>
              <a:t>„Pavojingas gaminys – išleisti į laisvą apyvartą draudžiama – Reglamentas (ES) 2019/1020”</a:t>
            </a:r>
            <a:endParaRPr lang="lt-LT" sz="2400" b="1" dirty="0">
              <a:solidFill>
                <a:schemeClr val="tx1"/>
              </a:solidFill>
              <a:effectLst/>
              <a:ea typeface="Calibri" panose="020F0502020204030204" pitchFamily="34" charset="0"/>
            </a:endParaRPr>
          </a:p>
          <a:p>
            <a:pPr marL="0" indent="0" algn="just" eaLnBrk="1" hangingPunct="1">
              <a:buNone/>
              <a:defRPr/>
            </a:pPr>
            <a:r>
              <a:rPr lang="lt-LT" sz="1600" dirty="0">
                <a:solidFill>
                  <a:schemeClr val="tx1"/>
                </a:solidFill>
                <a:latin typeface="Times New Roman" panose="02020603050405020304" pitchFamily="18" charset="0"/>
                <a:ea typeface="Calibri" panose="020F0502020204030204" pitchFamily="34" charset="0"/>
              </a:rPr>
              <a:t>Ir užtikrinti, kad gaminys </a:t>
            </a:r>
            <a:r>
              <a:rPr lang="lt-LT" sz="1600" dirty="0">
                <a:effectLst/>
                <a:latin typeface="Times New Roman" panose="02020603050405020304" pitchFamily="18" charset="0"/>
                <a:ea typeface="Times New Roman" panose="02020603050405020304" pitchFamily="18" charset="0"/>
              </a:rPr>
              <a:t>nepatektų į Lietuvos Respublikos rinką</a:t>
            </a:r>
            <a:endParaRPr lang="lt-LT" sz="1600" dirty="0">
              <a:solidFill>
                <a:schemeClr val="tx1"/>
              </a:solidFill>
              <a:latin typeface="Times New Roman" panose="02020603050405020304" pitchFamily="18" charset="0"/>
              <a:ea typeface="Calibri" panose="020F0502020204030204" pitchFamily="34" charset="0"/>
            </a:endParaRPr>
          </a:p>
          <a:p>
            <a:pPr marL="0" indent="0" algn="just" eaLnBrk="1" hangingPunct="1">
              <a:buNone/>
              <a:defRPr/>
            </a:pPr>
            <a:endParaRPr lang="lt-LT" sz="1600" dirty="0">
              <a:solidFill>
                <a:schemeClr val="tx1"/>
              </a:solidFill>
              <a:effectLst/>
              <a:latin typeface="Times New Roman" panose="02020603050405020304" pitchFamily="18" charset="0"/>
              <a:ea typeface="Calibri" panose="020F0502020204030204" pitchFamily="34" charset="0"/>
            </a:endParaRPr>
          </a:p>
          <a:p>
            <a:pPr marL="0" indent="0" algn="just" eaLnBrk="1" hangingPunct="1">
              <a:buNone/>
              <a:defRPr/>
            </a:pPr>
            <a:endParaRPr lang="lt-LT" altLang="lt-LT" sz="2400" dirty="0">
              <a:cs typeface="Calibri" panose="020F0502020204030204" pitchFamily="34" charset="0"/>
            </a:endParaRPr>
          </a:p>
          <a:p>
            <a:pPr marL="0" indent="0">
              <a:buNone/>
            </a:pPr>
            <a:endParaRPr lang="lt-LT" sz="2400" dirty="0">
              <a:solidFill>
                <a:schemeClr val="tx1"/>
              </a:solidFill>
              <a:cs typeface="Calibri" panose="020F0502020204030204" pitchFamily="34" charset="0"/>
            </a:endParaRPr>
          </a:p>
          <a:p>
            <a:pPr marL="0" indent="0">
              <a:buNone/>
            </a:pPr>
            <a:endParaRPr lang="lt-LT" sz="2400" dirty="0">
              <a:solidFill>
                <a:schemeClr val="tx1"/>
              </a:solidFill>
              <a:latin typeface="Calibri" panose="020F0502020204030204" pitchFamily="34" charset="0"/>
              <a:cs typeface="Calibri" panose="020F0502020204030204" pitchFamily="34" charset="0"/>
            </a:endParaRPr>
          </a:p>
          <a:p>
            <a:endParaRPr lang="lt-LT" sz="2800" dirty="0">
              <a:solidFill>
                <a:schemeClr val="tx1"/>
              </a:solidFill>
            </a:endParaRPr>
          </a:p>
          <a:p>
            <a:endParaRPr lang="lt-LT" sz="2400" dirty="0">
              <a:solidFill>
                <a:schemeClr val="tx1"/>
              </a:solidFill>
            </a:endParaRPr>
          </a:p>
          <a:p>
            <a:endParaRPr lang="lt-LT" sz="2400" dirty="0">
              <a:solidFill>
                <a:schemeClr val="tx1"/>
              </a:solidFill>
            </a:endParaRPr>
          </a:p>
          <a:p>
            <a:pPr marL="0" indent="0">
              <a:buNone/>
            </a:pPr>
            <a:endParaRPr lang="lt-LT" sz="2400" dirty="0">
              <a:solidFill>
                <a:schemeClr val="tx1"/>
              </a:solidFill>
            </a:endParaRPr>
          </a:p>
          <a:p>
            <a:endParaRPr lang="lt-LT" sz="2400" dirty="0">
              <a:solidFill>
                <a:schemeClr val="tx1"/>
              </a:solidFill>
            </a:endParaRPr>
          </a:p>
          <a:p>
            <a:endParaRPr lang="lt-LT" dirty="0"/>
          </a:p>
        </p:txBody>
      </p:sp>
      <p:pic>
        <p:nvPicPr>
          <p:cNvPr id="4" name="Picture 3">
            <a:extLst>
              <a:ext uri="{FF2B5EF4-FFF2-40B4-BE49-F238E27FC236}">
                <a16:creationId xmlns:a16="http://schemas.microsoft.com/office/drawing/2014/main" id="{3F57B451-174E-4884-9E82-42EED2EF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spTree>
    <p:extLst>
      <p:ext uri="{BB962C8B-B14F-4D97-AF65-F5344CB8AC3E}">
        <p14:creationId xmlns:p14="http://schemas.microsoft.com/office/powerpoint/2010/main" val="19266334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F22-C4C2-426A-ABDA-C02DA6A09F7F}"/>
              </a:ext>
            </a:extLst>
          </p:cNvPr>
          <p:cNvSpPr>
            <a:spLocks noGrp="1"/>
          </p:cNvSpPr>
          <p:nvPr>
            <p:ph type="title"/>
          </p:nvPr>
        </p:nvSpPr>
        <p:spPr/>
        <p:txBody>
          <a:bodyPr>
            <a:normAutofit/>
          </a:bodyPr>
          <a:lstStyle/>
          <a:p>
            <a:r>
              <a:rPr lang="lt-LT" sz="2800" dirty="0">
                <a:cs typeface="Calibri" panose="020F0502020204030204" pitchFamily="34" charset="0"/>
              </a:rPr>
              <a:t>Gaminys </a:t>
            </a:r>
            <a:r>
              <a:rPr lang="lt-LT" sz="2800" dirty="0" err="1">
                <a:cs typeface="Calibri" panose="020F0502020204030204" pitchFamily="34" charset="0"/>
              </a:rPr>
              <a:t>NeatitiNkantis</a:t>
            </a:r>
            <a:r>
              <a:rPr lang="lt-LT" sz="2800" dirty="0">
                <a:cs typeface="Calibri" panose="020F0502020204030204" pitchFamily="34" charset="0"/>
              </a:rPr>
              <a:t> reikalavimų (1)</a:t>
            </a:r>
            <a:endParaRPr lang="lt-LT" dirty="0">
              <a:cs typeface="Calibri" panose="020F0502020204030204" pitchFamily="34" charset="0"/>
            </a:endParaRPr>
          </a:p>
        </p:txBody>
      </p:sp>
      <p:sp>
        <p:nvSpPr>
          <p:cNvPr id="3" name="Content Placeholder 2">
            <a:extLst>
              <a:ext uri="{FF2B5EF4-FFF2-40B4-BE49-F238E27FC236}">
                <a16:creationId xmlns:a16="http://schemas.microsoft.com/office/drawing/2014/main" id="{5C439C81-8E23-4575-8AD1-45F642199D06}"/>
              </a:ext>
            </a:extLst>
          </p:cNvPr>
          <p:cNvSpPr>
            <a:spLocks noGrp="1"/>
          </p:cNvSpPr>
          <p:nvPr>
            <p:ph idx="1"/>
          </p:nvPr>
        </p:nvSpPr>
        <p:spPr/>
        <p:txBody>
          <a:bodyPr>
            <a:normAutofit/>
          </a:bodyPr>
          <a:lstStyle/>
          <a:p>
            <a:pPr marL="0" indent="0" algn="just" eaLnBrk="1" hangingPunct="1">
              <a:buNone/>
              <a:defRPr/>
            </a:pPr>
            <a:r>
              <a:rPr lang="lt-LT" altLang="lt-LT" sz="2400" b="1" dirty="0">
                <a:cs typeface="Calibri" panose="020F0502020204030204" pitchFamily="34" charset="0"/>
              </a:rPr>
              <a:t>Jei yra nustatoma</a:t>
            </a:r>
            <a:r>
              <a:rPr lang="lt-LT" altLang="lt-LT" sz="2400" dirty="0">
                <a:cs typeface="Calibri" panose="020F0502020204030204" pitchFamily="34" charset="0"/>
              </a:rPr>
              <a:t>, kad gaminys neatitinka:</a:t>
            </a:r>
          </a:p>
          <a:p>
            <a:pPr algn="just" eaLnBrk="1" hangingPunct="1">
              <a:buFontTx/>
              <a:buChar char="-"/>
              <a:defRPr/>
            </a:pPr>
            <a:r>
              <a:rPr lang="lt-LT" sz="1800" dirty="0">
                <a:solidFill>
                  <a:schemeClr val="tx1"/>
                </a:solidFill>
                <a:effectLst/>
                <a:ea typeface="Times New Roman" panose="02020603050405020304" pitchFamily="18" charset="0"/>
              </a:rPr>
              <a:t>Reglamento (EB) Nr. 1223/2009 8 </a:t>
            </a:r>
            <a:r>
              <a:rPr lang="lt-LT" sz="1800" dirty="0" err="1">
                <a:solidFill>
                  <a:schemeClr val="tx1"/>
                </a:solidFill>
                <a:effectLst/>
                <a:ea typeface="Times New Roman" panose="02020603050405020304" pitchFamily="18" charset="0"/>
              </a:rPr>
              <a:t>strp</a:t>
            </a:r>
            <a:r>
              <a:rPr lang="lt-LT" sz="1800" dirty="0">
                <a:solidFill>
                  <a:schemeClr val="tx1"/>
                </a:solidFill>
                <a:effectLst/>
                <a:ea typeface="Times New Roman" panose="02020603050405020304" pitchFamily="18" charset="0"/>
              </a:rPr>
              <a:t>. nustatytų geros gamybos praktikos reikalavimų</a:t>
            </a:r>
          </a:p>
          <a:p>
            <a:pPr algn="just" eaLnBrk="1" hangingPunct="1">
              <a:buFontTx/>
              <a:buChar char="-"/>
              <a:defRPr/>
            </a:pPr>
            <a:r>
              <a:rPr lang="lt-LT" sz="1800" dirty="0">
                <a:solidFill>
                  <a:schemeClr val="tx1"/>
                </a:solidFill>
                <a:effectLst/>
                <a:ea typeface="Times New Roman" panose="02020603050405020304" pitchFamily="18" charset="0"/>
              </a:rPr>
              <a:t>Reglamento (EB) Nr. 1223/2009 11 </a:t>
            </a:r>
            <a:r>
              <a:rPr lang="lt-LT" sz="1800" dirty="0" err="1">
                <a:solidFill>
                  <a:schemeClr val="tx1"/>
                </a:solidFill>
                <a:effectLst/>
                <a:ea typeface="Times New Roman" panose="02020603050405020304" pitchFamily="18" charset="0"/>
              </a:rPr>
              <a:t>strp</a:t>
            </a:r>
            <a:r>
              <a:rPr lang="lt-LT" sz="1800" dirty="0">
                <a:solidFill>
                  <a:schemeClr val="tx1"/>
                </a:solidFill>
                <a:effectLst/>
                <a:ea typeface="Times New Roman" panose="02020603050405020304" pitchFamily="18" charset="0"/>
              </a:rPr>
              <a:t>. 2 dalies e punkte ir 18 </a:t>
            </a:r>
            <a:r>
              <a:rPr lang="lt-LT" sz="1800" dirty="0" err="1">
                <a:solidFill>
                  <a:schemeClr val="tx1"/>
                </a:solidFill>
                <a:effectLst/>
                <a:ea typeface="Times New Roman" panose="02020603050405020304" pitchFamily="18" charset="0"/>
              </a:rPr>
              <a:t>strp</a:t>
            </a:r>
            <a:r>
              <a:rPr lang="lt-LT" sz="1800" dirty="0">
                <a:solidFill>
                  <a:schemeClr val="tx1"/>
                </a:solidFill>
                <a:effectLst/>
                <a:ea typeface="Times New Roman" panose="02020603050405020304" pitchFamily="18" charset="0"/>
              </a:rPr>
              <a:t>. 1 dalies a ir b punktuose nustatytų reikalavimų dėl gamintojo darytų bandymų su gyvūnais, kuriant kosmetikos gaminį arba įvertinant jo ir jo ingredientų saugumą reikalavimų</a:t>
            </a:r>
          </a:p>
          <a:p>
            <a:pPr algn="just" eaLnBrk="1" hangingPunct="1">
              <a:buFontTx/>
              <a:buChar char="-"/>
              <a:defRPr/>
            </a:pPr>
            <a:r>
              <a:rPr lang="lt-LT" sz="1800" dirty="0">
                <a:solidFill>
                  <a:schemeClr val="tx1"/>
                </a:solidFill>
                <a:effectLst/>
                <a:ea typeface="Times New Roman" panose="02020603050405020304" pitchFamily="18" charset="0"/>
              </a:rPr>
              <a:t>Reglamento (EB) Nr. 1223/2009 19 straipsnyje (išskyrus šio straipsnio 5 dalyje), nustatytų kosmetikos gaminio ženklinimo reikalavimų</a:t>
            </a:r>
          </a:p>
          <a:p>
            <a:pPr algn="just" eaLnBrk="1" hangingPunct="1">
              <a:buFontTx/>
              <a:buChar char="-"/>
              <a:defRPr/>
            </a:pPr>
            <a:endParaRPr lang="lt-LT" altLang="lt-LT" sz="2400" dirty="0">
              <a:solidFill>
                <a:schemeClr val="tx1"/>
              </a:solidFill>
              <a:cs typeface="Calibri" panose="020F0502020204030204" pitchFamily="34" charset="0"/>
            </a:endParaRPr>
          </a:p>
          <a:p>
            <a:pPr marL="0" indent="0">
              <a:buNone/>
            </a:pPr>
            <a:endParaRPr lang="lt-LT" sz="2400" dirty="0">
              <a:solidFill>
                <a:schemeClr val="tx1"/>
              </a:solidFill>
              <a:cs typeface="Calibri" panose="020F0502020204030204" pitchFamily="34" charset="0"/>
            </a:endParaRPr>
          </a:p>
          <a:p>
            <a:pPr marL="0" indent="0">
              <a:buNone/>
            </a:pPr>
            <a:endParaRPr lang="lt-LT" sz="2400" dirty="0">
              <a:solidFill>
                <a:schemeClr val="tx1"/>
              </a:solidFill>
              <a:latin typeface="Calibri" panose="020F0502020204030204" pitchFamily="34" charset="0"/>
              <a:cs typeface="Calibri" panose="020F0502020204030204" pitchFamily="34" charset="0"/>
            </a:endParaRPr>
          </a:p>
          <a:p>
            <a:endParaRPr lang="lt-LT" sz="2800" dirty="0">
              <a:solidFill>
                <a:schemeClr val="tx1"/>
              </a:solidFill>
            </a:endParaRPr>
          </a:p>
          <a:p>
            <a:endParaRPr lang="lt-LT" sz="2400" dirty="0">
              <a:solidFill>
                <a:schemeClr val="tx1"/>
              </a:solidFill>
            </a:endParaRPr>
          </a:p>
          <a:p>
            <a:endParaRPr lang="lt-LT" sz="2400" dirty="0">
              <a:solidFill>
                <a:schemeClr val="tx1"/>
              </a:solidFill>
            </a:endParaRPr>
          </a:p>
          <a:p>
            <a:pPr marL="0" indent="0">
              <a:buNone/>
            </a:pPr>
            <a:endParaRPr lang="lt-LT" sz="2400" dirty="0">
              <a:solidFill>
                <a:schemeClr val="tx1"/>
              </a:solidFill>
            </a:endParaRPr>
          </a:p>
          <a:p>
            <a:endParaRPr lang="lt-LT" sz="2400" dirty="0">
              <a:solidFill>
                <a:schemeClr val="tx1"/>
              </a:solidFill>
            </a:endParaRPr>
          </a:p>
          <a:p>
            <a:endParaRPr lang="lt-LT" dirty="0"/>
          </a:p>
        </p:txBody>
      </p:sp>
      <p:pic>
        <p:nvPicPr>
          <p:cNvPr id="4" name="Picture 3">
            <a:extLst>
              <a:ext uri="{FF2B5EF4-FFF2-40B4-BE49-F238E27FC236}">
                <a16:creationId xmlns:a16="http://schemas.microsoft.com/office/drawing/2014/main" id="{3F57B451-174E-4884-9E82-42EED2EF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spTree>
    <p:extLst>
      <p:ext uri="{BB962C8B-B14F-4D97-AF65-F5344CB8AC3E}">
        <p14:creationId xmlns:p14="http://schemas.microsoft.com/office/powerpoint/2010/main" val="20232998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F22-C4C2-426A-ABDA-C02DA6A09F7F}"/>
              </a:ext>
            </a:extLst>
          </p:cNvPr>
          <p:cNvSpPr>
            <a:spLocks noGrp="1"/>
          </p:cNvSpPr>
          <p:nvPr>
            <p:ph type="title"/>
          </p:nvPr>
        </p:nvSpPr>
        <p:spPr/>
        <p:txBody>
          <a:bodyPr>
            <a:normAutofit/>
          </a:bodyPr>
          <a:lstStyle/>
          <a:p>
            <a:r>
              <a:rPr lang="lt-LT" sz="2800" dirty="0">
                <a:cs typeface="Calibri" panose="020F0502020204030204" pitchFamily="34" charset="0"/>
              </a:rPr>
              <a:t>Gaminys </a:t>
            </a:r>
            <a:r>
              <a:rPr lang="lt-LT" sz="2800" dirty="0" err="1">
                <a:cs typeface="Calibri" panose="020F0502020204030204" pitchFamily="34" charset="0"/>
              </a:rPr>
              <a:t>NeatitiNkantis</a:t>
            </a:r>
            <a:r>
              <a:rPr lang="lt-LT" sz="2800" dirty="0">
                <a:cs typeface="Calibri" panose="020F0502020204030204" pitchFamily="34" charset="0"/>
              </a:rPr>
              <a:t> reikalavimų (2)</a:t>
            </a:r>
            <a:endParaRPr lang="lt-LT" dirty="0">
              <a:cs typeface="Calibri" panose="020F0502020204030204" pitchFamily="34" charset="0"/>
            </a:endParaRPr>
          </a:p>
        </p:txBody>
      </p:sp>
      <p:sp>
        <p:nvSpPr>
          <p:cNvPr id="3" name="Content Placeholder 2">
            <a:extLst>
              <a:ext uri="{FF2B5EF4-FFF2-40B4-BE49-F238E27FC236}">
                <a16:creationId xmlns:a16="http://schemas.microsoft.com/office/drawing/2014/main" id="{5C439C81-8E23-4575-8AD1-45F642199D06}"/>
              </a:ext>
            </a:extLst>
          </p:cNvPr>
          <p:cNvSpPr>
            <a:spLocks noGrp="1"/>
          </p:cNvSpPr>
          <p:nvPr>
            <p:ph idx="1"/>
          </p:nvPr>
        </p:nvSpPr>
        <p:spPr/>
        <p:txBody>
          <a:bodyPr>
            <a:normAutofit/>
          </a:bodyPr>
          <a:lstStyle/>
          <a:p>
            <a:pPr marL="0" indent="0" algn="just" eaLnBrk="1" hangingPunct="1">
              <a:buNone/>
              <a:defRPr/>
            </a:pPr>
            <a:r>
              <a:rPr lang="lt-LT" altLang="lt-LT" sz="2400" b="1" dirty="0">
                <a:cs typeface="Calibri" panose="020F0502020204030204" pitchFamily="34" charset="0"/>
              </a:rPr>
              <a:t>Jei yra nustatoma</a:t>
            </a:r>
            <a:r>
              <a:rPr lang="lt-LT" altLang="lt-LT" sz="2400" dirty="0">
                <a:cs typeface="Calibri" panose="020F0502020204030204" pitchFamily="34" charset="0"/>
              </a:rPr>
              <a:t>, kad gaminys neatitinka:</a:t>
            </a:r>
          </a:p>
          <a:p>
            <a:pPr algn="just" eaLnBrk="1" hangingPunct="1">
              <a:buFontTx/>
              <a:buChar char="-"/>
              <a:defRPr/>
            </a:pPr>
            <a:r>
              <a:rPr lang="lt-LT" dirty="0">
                <a:solidFill>
                  <a:schemeClr val="tx1"/>
                </a:solidFill>
                <a:effectLst/>
                <a:ea typeface="Calibri" panose="020F0502020204030204" pitchFamily="34" charset="0"/>
              </a:rPr>
              <a:t>Reglamento (EB) Nr. 1223/2009 20 </a:t>
            </a:r>
            <a:r>
              <a:rPr lang="lt-LT" dirty="0" err="1">
                <a:solidFill>
                  <a:schemeClr val="tx1"/>
                </a:solidFill>
                <a:effectLst/>
                <a:ea typeface="Calibri" panose="020F0502020204030204" pitchFamily="34" charset="0"/>
              </a:rPr>
              <a:t>strp</a:t>
            </a:r>
            <a:r>
              <a:rPr lang="lt-LT" dirty="0">
                <a:solidFill>
                  <a:schemeClr val="tx1"/>
                </a:solidFill>
                <a:effectLst/>
                <a:ea typeface="Calibri" panose="020F0502020204030204" pitchFamily="34" charset="0"/>
              </a:rPr>
              <a:t>. nustatytų reikalavimų (t. y. ženklinant kosmetikos gaminį panaudoti teiginiai, jų formuluotės, gaminio pavadinimas, vaizdiniai ar kiti ženklai, kurie perkeltine ar kita prasme įteigtų, kad importuojamas kosmetikos gaminys turi savybių arba funkcijų, kurių iš tiesų neturi ir negali turėti jei pateikiamas į rinką kaip kosmetikos gaminys pagal nurodytas savybes ir funkcijas)</a:t>
            </a:r>
            <a:endParaRPr lang="lt-LT" altLang="lt-LT" dirty="0">
              <a:solidFill>
                <a:schemeClr val="tx1"/>
              </a:solidFill>
              <a:cs typeface="Calibri" panose="020F0502020204030204" pitchFamily="34" charset="0"/>
            </a:endParaRPr>
          </a:p>
          <a:p>
            <a:pPr marL="0" indent="0">
              <a:buNone/>
            </a:pPr>
            <a:endParaRPr lang="lt-LT" sz="2400" dirty="0">
              <a:solidFill>
                <a:schemeClr val="tx1"/>
              </a:solidFill>
              <a:cs typeface="Calibri" panose="020F0502020204030204" pitchFamily="34" charset="0"/>
            </a:endParaRPr>
          </a:p>
          <a:p>
            <a:pPr marL="0" indent="0">
              <a:buNone/>
            </a:pPr>
            <a:endParaRPr lang="lt-LT" sz="2400" dirty="0">
              <a:solidFill>
                <a:schemeClr val="tx1"/>
              </a:solidFill>
              <a:latin typeface="Calibri" panose="020F0502020204030204" pitchFamily="34" charset="0"/>
              <a:cs typeface="Calibri" panose="020F0502020204030204" pitchFamily="34" charset="0"/>
            </a:endParaRPr>
          </a:p>
          <a:p>
            <a:endParaRPr lang="lt-LT" sz="2800" dirty="0">
              <a:solidFill>
                <a:schemeClr val="tx1"/>
              </a:solidFill>
            </a:endParaRPr>
          </a:p>
          <a:p>
            <a:endParaRPr lang="lt-LT" sz="2400" dirty="0">
              <a:solidFill>
                <a:schemeClr val="tx1"/>
              </a:solidFill>
            </a:endParaRPr>
          </a:p>
          <a:p>
            <a:endParaRPr lang="lt-LT" sz="2400" dirty="0">
              <a:solidFill>
                <a:schemeClr val="tx1"/>
              </a:solidFill>
            </a:endParaRPr>
          </a:p>
          <a:p>
            <a:pPr marL="0" indent="0">
              <a:buNone/>
            </a:pPr>
            <a:endParaRPr lang="lt-LT" sz="2400" dirty="0">
              <a:solidFill>
                <a:schemeClr val="tx1"/>
              </a:solidFill>
            </a:endParaRPr>
          </a:p>
          <a:p>
            <a:endParaRPr lang="lt-LT" sz="2400" dirty="0">
              <a:solidFill>
                <a:schemeClr val="tx1"/>
              </a:solidFill>
            </a:endParaRPr>
          </a:p>
          <a:p>
            <a:endParaRPr lang="lt-LT" dirty="0"/>
          </a:p>
        </p:txBody>
      </p:sp>
      <p:pic>
        <p:nvPicPr>
          <p:cNvPr id="4" name="Picture 3">
            <a:extLst>
              <a:ext uri="{FF2B5EF4-FFF2-40B4-BE49-F238E27FC236}">
                <a16:creationId xmlns:a16="http://schemas.microsoft.com/office/drawing/2014/main" id="{3F57B451-174E-4884-9E82-42EED2EF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spTree>
    <p:extLst>
      <p:ext uri="{BB962C8B-B14F-4D97-AF65-F5344CB8AC3E}">
        <p14:creationId xmlns:p14="http://schemas.microsoft.com/office/powerpoint/2010/main" val="27206729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F22-C4C2-426A-ABDA-C02DA6A09F7F}"/>
              </a:ext>
            </a:extLst>
          </p:cNvPr>
          <p:cNvSpPr>
            <a:spLocks noGrp="1"/>
          </p:cNvSpPr>
          <p:nvPr>
            <p:ph type="title"/>
          </p:nvPr>
        </p:nvSpPr>
        <p:spPr/>
        <p:txBody>
          <a:bodyPr>
            <a:normAutofit/>
          </a:bodyPr>
          <a:lstStyle/>
          <a:p>
            <a:r>
              <a:rPr lang="lt-LT" sz="2800" dirty="0">
                <a:cs typeface="Calibri" panose="020F0502020204030204" pitchFamily="34" charset="0"/>
              </a:rPr>
              <a:t>Gaminys </a:t>
            </a:r>
            <a:r>
              <a:rPr lang="lt-LT" sz="2800" dirty="0" err="1">
                <a:cs typeface="Calibri" panose="020F0502020204030204" pitchFamily="34" charset="0"/>
              </a:rPr>
              <a:t>NeatitiNkantis</a:t>
            </a:r>
            <a:r>
              <a:rPr lang="lt-LT" sz="2800" dirty="0">
                <a:cs typeface="Calibri" panose="020F0502020204030204" pitchFamily="34" charset="0"/>
              </a:rPr>
              <a:t> reikalavimų (3)</a:t>
            </a:r>
            <a:endParaRPr lang="lt-LT" dirty="0">
              <a:cs typeface="Calibri" panose="020F0502020204030204" pitchFamily="34" charset="0"/>
            </a:endParaRPr>
          </a:p>
        </p:txBody>
      </p:sp>
      <p:sp>
        <p:nvSpPr>
          <p:cNvPr id="3" name="Content Placeholder 2">
            <a:extLst>
              <a:ext uri="{FF2B5EF4-FFF2-40B4-BE49-F238E27FC236}">
                <a16:creationId xmlns:a16="http://schemas.microsoft.com/office/drawing/2014/main" id="{5C439C81-8E23-4575-8AD1-45F642199D06}"/>
              </a:ext>
            </a:extLst>
          </p:cNvPr>
          <p:cNvSpPr>
            <a:spLocks noGrp="1"/>
          </p:cNvSpPr>
          <p:nvPr>
            <p:ph idx="1"/>
          </p:nvPr>
        </p:nvSpPr>
        <p:spPr/>
        <p:txBody>
          <a:bodyPr>
            <a:normAutofit/>
          </a:bodyPr>
          <a:lstStyle/>
          <a:p>
            <a:pPr marL="0" indent="0" algn="just">
              <a:buNone/>
            </a:pPr>
            <a:r>
              <a:rPr lang="lt-LT" sz="2000" b="1" dirty="0">
                <a:solidFill>
                  <a:schemeClr val="tx1"/>
                </a:solidFill>
                <a:ea typeface="Calibri" panose="020F0502020204030204" pitchFamily="34" charset="0"/>
              </a:rPr>
              <a:t>G</a:t>
            </a:r>
            <a:r>
              <a:rPr lang="lt-LT" sz="2000" b="1" dirty="0">
                <a:solidFill>
                  <a:schemeClr val="tx1"/>
                </a:solidFill>
                <a:effectLst/>
                <a:ea typeface="Calibri" panose="020F0502020204030204" pitchFamily="34" charset="0"/>
              </a:rPr>
              <a:t>aminys yra vertinamas kaip neatitinkantis </a:t>
            </a:r>
            <a:r>
              <a:rPr lang="lt-LT" sz="2000" dirty="0">
                <a:solidFill>
                  <a:schemeClr val="tx1"/>
                </a:solidFill>
                <a:effectLst/>
                <a:ea typeface="Calibri" panose="020F0502020204030204" pitchFamily="34" charset="0"/>
              </a:rPr>
              <a:t>gaminio saugą reglamentuojančių teisės aktų reikalavimų, tai yra pažymima teikiamoje išvadoje. Prašoma gaminio lydimuosiuose dokumentuose įrašyti šį pranešimą:</a:t>
            </a:r>
            <a:endParaRPr lang="lt-LT" sz="2000" b="1" dirty="0">
              <a:solidFill>
                <a:schemeClr val="tx1"/>
              </a:solidFill>
              <a:ea typeface="Calibri" panose="020F0502020204030204" pitchFamily="34" charset="0"/>
            </a:endParaRPr>
          </a:p>
          <a:p>
            <a:pPr marL="0" indent="0">
              <a:buNone/>
            </a:pPr>
            <a:r>
              <a:rPr lang="lt-LT" sz="2400" dirty="0">
                <a:solidFill>
                  <a:srgbClr val="FF0000"/>
                </a:solidFill>
                <a:effectLst/>
                <a:latin typeface="Times New Roman" panose="02020603050405020304" pitchFamily="18" charset="0"/>
                <a:ea typeface="Calibri" panose="020F0502020204030204" pitchFamily="34" charset="0"/>
              </a:rPr>
              <a:t>„Gaminys neatitinka reikalavimų – išleisti į laisvą apyvartą draudžiama – Reglamentas (ES) Nr. 2019/1020“</a:t>
            </a:r>
            <a:endParaRPr lang="lt-LT" sz="2400" dirty="0">
              <a:solidFill>
                <a:schemeClr val="tx1"/>
              </a:solidFill>
              <a:cs typeface="Calibri" panose="020F0502020204030204" pitchFamily="34" charset="0"/>
            </a:endParaRPr>
          </a:p>
          <a:p>
            <a:pPr marL="0" indent="0">
              <a:buNone/>
            </a:pPr>
            <a:endParaRPr lang="lt-LT" sz="1600" dirty="0">
              <a:solidFill>
                <a:schemeClr val="tx1"/>
              </a:solidFill>
              <a:latin typeface="Times New Roman" panose="02020603050405020304" pitchFamily="18" charset="0"/>
              <a:ea typeface="Calibri" panose="020F0502020204030204" pitchFamily="34" charset="0"/>
            </a:endParaRPr>
          </a:p>
          <a:p>
            <a:pPr marL="0" indent="0">
              <a:buNone/>
            </a:pPr>
            <a:r>
              <a:rPr lang="lt-LT" sz="1600" dirty="0">
                <a:solidFill>
                  <a:schemeClr val="tx1"/>
                </a:solidFill>
                <a:latin typeface="Times New Roman" panose="02020603050405020304" pitchFamily="18" charset="0"/>
                <a:ea typeface="Calibri" panose="020F0502020204030204" pitchFamily="34" charset="0"/>
              </a:rPr>
              <a:t>Ir užtikrinti, kad gaminys </a:t>
            </a:r>
            <a:r>
              <a:rPr lang="lt-LT" sz="1600" dirty="0">
                <a:effectLst/>
                <a:latin typeface="Times New Roman" panose="02020603050405020304" pitchFamily="18" charset="0"/>
                <a:ea typeface="Times New Roman" panose="02020603050405020304" pitchFamily="18" charset="0"/>
              </a:rPr>
              <a:t>nepatektų į Lietuvos Respublikos rinką</a:t>
            </a:r>
            <a:endParaRPr lang="lt-LT" sz="1600" dirty="0">
              <a:solidFill>
                <a:schemeClr val="tx1"/>
              </a:solidFill>
              <a:latin typeface="Times New Roman" panose="02020603050405020304" pitchFamily="18" charset="0"/>
              <a:ea typeface="Calibri" panose="020F0502020204030204" pitchFamily="34" charset="0"/>
            </a:endParaRPr>
          </a:p>
          <a:p>
            <a:pPr marL="0" indent="0">
              <a:buNone/>
            </a:pPr>
            <a:endParaRPr lang="lt-LT" sz="2400" dirty="0">
              <a:solidFill>
                <a:schemeClr val="tx1"/>
              </a:solidFill>
              <a:latin typeface="Calibri" panose="020F0502020204030204" pitchFamily="34" charset="0"/>
              <a:cs typeface="Calibri" panose="020F0502020204030204" pitchFamily="34" charset="0"/>
            </a:endParaRPr>
          </a:p>
          <a:p>
            <a:endParaRPr lang="lt-LT" sz="2800" dirty="0">
              <a:solidFill>
                <a:schemeClr val="tx1"/>
              </a:solidFill>
            </a:endParaRPr>
          </a:p>
          <a:p>
            <a:endParaRPr lang="lt-LT" sz="2400" dirty="0">
              <a:solidFill>
                <a:schemeClr val="tx1"/>
              </a:solidFill>
            </a:endParaRPr>
          </a:p>
          <a:p>
            <a:endParaRPr lang="lt-LT" sz="2400" dirty="0">
              <a:solidFill>
                <a:schemeClr val="tx1"/>
              </a:solidFill>
            </a:endParaRPr>
          </a:p>
          <a:p>
            <a:pPr marL="0" indent="0">
              <a:buNone/>
            </a:pPr>
            <a:endParaRPr lang="lt-LT" sz="2400" dirty="0">
              <a:solidFill>
                <a:schemeClr val="tx1"/>
              </a:solidFill>
            </a:endParaRPr>
          </a:p>
          <a:p>
            <a:endParaRPr lang="lt-LT" sz="2400" dirty="0">
              <a:solidFill>
                <a:schemeClr val="tx1"/>
              </a:solidFill>
            </a:endParaRPr>
          </a:p>
          <a:p>
            <a:endParaRPr lang="lt-LT" dirty="0"/>
          </a:p>
        </p:txBody>
      </p:sp>
      <p:pic>
        <p:nvPicPr>
          <p:cNvPr id="4" name="Picture 3">
            <a:extLst>
              <a:ext uri="{FF2B5EF4-FFF2-40B4-BE49-F238E27FC236}">
                <a16:creationId xmlns:a16="http://schemas.microsoft.com/office/drawing/2014/main" id="{3F57B451-174E-4884-9E82-42EED2EF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spTree>
    <p:extLst>
      <p:ext uri="{BB962C8B-B14F-4D97-AF65-F5344CB8AC3E}">
        <p14:creationId xmlns:p14="http://schemas.microsoft.com/office/powerpoint/2010/main" val="23375410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F22-C4C2-426A-ABDA-C02DA6A09F7F}"/>
              </a:ext>
            </a:extLst>
          </p:cNvPr>
          <p:cNvSpPr>
            <a:spLocks noGrp="1"/>
          </p:cNvSpPr>
          <p:nvPr>
            <p:ph type="title"/>
          </p:nvPr>
        </p:nvSpPr>
        <p:spPr/>
        <p:txBody>
          <a:bodyPr>
            <a:normAutofit/>
          </a:bodyPr>
          <a:lstStyle/>
          <a:p>
            <a:r>
              <a:rPr lang="lt-LT" sz="2800" dirty="0">
                <a:cs typeface="Calibri" panose="020F0502020204030204" pitchFamily="34" charset="0"/>
              </a:rPr>
              <a:t>Gaminys </a:t>
            </a:r>
            <a:r>
              <a:rPr lang="lt-LT" sz="2800" dirty="0" err="1">
                <a:cs typeface="Calibri" panose="020F0502020204030204" pitchFamily="34" charset="0"/>
              </a:rPr>
              <a:t>NeatitiNkantis</a:t>
            </a:r>
            <a:r>
              <a:rPr lang="lt-LT" sz="2800" dirty="0">
                <a:cs typeface="Calibri" panose="020F0502020204030204" pitchFamily="34" charset="0"/>
              </a:rPr>
              <a:t> reikalavimų (4)</a:t>
            </a:r>
            <a:endParaRPr lang="lt-LT" dirty="0">
              <a:cs typeface="Calibri" panose="020F0502020204030204" pitchFamily="34" charset="0"/>
            </a:endParaRPr>
          </a:p>
        </p:txBody>
      </p:sp>
      <p:sp>
        <p:nvSpPr>
          <p:cNvPr id="3" name="Content Placeholder 2">
            <a:extLst>
              <a:ext uri="{FF2B5EF4-FFF2-40B4-BE49-F238E27FC236}">
                <a16:creationId xmlns:a16="http://schemas.microsoft.com/office/drawing/2014/main" id="{5C439C81-8E23-4575-8AD1-45F642199D06}"/>
              </a:ext>
            </a:extLst>
          </p:cNvPr>
          <p:cNvSpPr>
            <a:spLocks noGrp="1"/>
          </p:cNvSpPr>
          <p:nvPr>
            <p:ph idx="1"/>
          </p:nvPr>
        </p:nvSpPr>
        <p:spPr/>
        <p:txBody>
          <a:bodyPr>
            <a:normAutofit/>
          </a:bodyPr>
          <a:lstStyle/>
          <a:p>
            <a:pPr marL="0" indent="0">
              <a:buNone/>
            </a:pPr>
            <a:r>
              <a:rPr lang="lt-LT" altLang="lt-LT" sz="2400" b="1" dirty="0">
                <a:cs typeface="Calibri" panose="020F0502020204030204" pitchFamily="34" charset="0"/>
              </a:rPr>
              <a:t>Jei yra nustatoma</a:t>
            </a:r>
            <a:r>
              <a:rPr lang="lt-LT" altLang="lt-LT" sz="2400" dirty="0">
                <a:cs typeface="Calibri" panose="020F0502020204030204" pitchFamily="34" charset="0"/>
              </a:rPr>
              <a:t>, kad:</a:t>
            </a:r>
          </a:p>
          <a:p>
            <a:pPr>
              <a:buFontTx/>
              <a:buChar char="-"/>
            </a:pPr>
            <a:r>
              <a:rPr lang="lt-LT" sz="1800" dirty="0">
                <a:solidFill>
                  <a:schemeClr val="tx1"/>
                </a:solidFill>
                <a:effectLst/>
                <a:ea typeface="Calibri" panose="020F0502020204030204" pitchFamily="34" charset="0"/>
              </a:rPr>
              <a:t>apie gaminį nėra pranešta Reglamento (EB) Nr. 1223/2009 13 </a:t>
            </a:r>
            <a:r>
              <a:rPr lang="lt-LT" sz="1800" dirty="0" err="1">
                <a:solidFill>
                  <a:schemeClr val="tx1"/>
                </a:solidFill>
                <a:effectLst/>
                <a:ea typeface="Calibri" panose="020F0502020204030204" pitchFamily="34" charset="0"/>
              </a:rPr>
              <a:t>strp</a:t>
            </a:r>
            <a:r>
              <a:rPr lang="lt-LT" sz="1800" dirty="0">
                <a:solidFill>
                  <a:schemeClr val="tx1"/>
                </a:solidFill>
                <a:effectLst/>
                <a:ea typeface="Calibri" panose="020F0502020204030204" pitchFamily="34" charset="0"/>
              </a:rPr>
              <a:t>. nustatyta tvarka</a:t>
            </a:r>
          </a:p>
          <a:p>
            <a:pPr>
              <a:buFontTx/>
              <a:buChar char="-"/>
            </a:pPr>
            <a:r>
              <a:rPr lang="lt-LT" sz="1800" dirty="0">
                <a:solidFill>
                  <a:schemeClr val="tx1"/>
                </a:solidFill>
                <a:effectLst/>
                <a:ea typeface="Times New Roman" panose="02020603050405020304" pitchFamily="18" charset="0"/>
              </a:rPr>
              <a:t>gaminys neatitinka Reglamento (EB) Nr. 1223/2009 19 </a:t>
            </a:r>
            <a:r>
              <a:rPr lang="lt-LT" sz="1800" dirty="0" err="1">
                <a:solidFill>
                  <a:schemeClr val="tx1"/>
                </a:solidFill>
                <a:effectLst/>
                <a:ea typeface="Times New Roman" panose="02020603050405020304" pitchFamily="18" charset="0"/>
              </a:rPr>
              <a:t>strp</a:t>
            </a:r>
            <a:r>
              <a:rPr lang="lt-LT" sz="1800" dirty="0">
                <a:solidFill>
                  <a:schemeClr val="tx1"/>
                </a:solidFill>
                <a:effectLst/>
                <a:ea typeface="Times New Roman" panose="02020603050405020304" pitchFamily="18" charset="0"/>
              </a:rPr>
              <a:t>. 5 dalyje nustatytų ženklinimo reikalavimų dėl kosmetikos gaminio ženklinimo Lietuvos Respublikos valstybine kalba</a:t>
            </a:r>
            <a:endParaRPr lang="lt-LT" sz="2400" dirty="0">
              <a:solidFill>
                <a:schemeClr val="tx1"/>
              </a:solidFill>
              <a:cs typeface="Calibri" panose="020F0502020204030204" pitchFamily="34" charset="0"/>
            </a:endParaRPr>
          </a:p>
          <a:p>
            <a:pPr marL="0" indent="0">
              <a:buNone/>
            </a:pPr>
            <a:r>
              <a:rPr lang="lt-LT" sz="1800" dirty="0">
                <a:solidFill>
                  <a:srgbClr val="FF0000"/>
                </a:solidFill>
                <a:effectLst/>
                <a:latin typeface="Times New Roman" panose="02020603050405020304" pitchFamily="18" charset="0"/>
                <a:ea typeface="Calibri" panose="020F0502020204030204" pitchFamily="34" charset="0"/>
              </a:rPr>
              <a:t>Gaminys, įvertintas kaip neatitinkantis šių reikalavimų gali būti išleistas į laisvą apyvartą, bet Lietuvos Respublikos rinkai gali būti teikiamas tik įvykdžius pateiktus nurodymus</a:t>
            </a:r>
            <a:endParaRPr lang="lt-LT" sz="2800" dirty="0">
              <a:solidFill>
                <a:schemeClr val="tx1"/>
              </a:solidFill>
            </a:endParaRPr>
          </a:p>
          <a:p>
            <a:endParaRPr lang="lt-LT" sz="2400" dirty="0">
              <a:solidFill>
                <a:schemeClr val="tx1"/>
              </a:solidFill>
            </a:endParaRPr>
          </a:p>
          <a:p>
            <a:endParaRPr lang="lt-LT" sz="2400" dirty="0">
              <a:solidFill>
                <a:schemeClr val="tx1"/>
              </a:solidFill>
            </a:endParaRPr>
          </a:p>
          <a:p>
            <a:pPr marL="0" indent="0">
              <a:buNone/>
            </a:pPr>
            <a:endParaRPr lang="lt-LT" sz="2400" dirty="0">
              <a:solidFill>
                <a:schemeClr val="tx1"/>
              </a:solidFill>
            </a:endParaRPr>
          </a:p>
          <a:p>
            <a:endParaRPr lang="lt-LT" sz="2400" dirty="0">
              <a:solidFill>
                <a:schemeClr val="tx1"/>
              </a:solidFill>
            </a:endParaRPr>
          </a:p>
          <a:p>
            <a:endParaRPr lang="lt-LT" dirty="0"/>
          </a:p>
        </p:txBody>
      </p:sp>
      <p:pic>
        <p:nvPicPr>
          <p:cNvPr id="4" name="Picture 3">
            <a:extLst>
              <a:ext uri="{FF2B5EF4-FFF2-40B4-BE49-F238E27FC236}">
                <a16:creationId xmlns:a16="http://schemas.microsoft.com/office/drawing/2014/main" id="{3F57B451-174E-4884-9E82-42EED2EF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spTree>
    <p:extLst>
      <p:ext uri="{BB962C8B-B14F-4D97-AF65-F5344CB8AC3E}">
        <p14:creationId xmlns:p14="http://schemas.microsoft.com/office/powerpoint/2010/main" val="14524123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F22-C4C2-426A-ABDA-C02DA6A09F7F}"/>
              </a:ext>
            </a:extLst>
          </p:cNvPr>
          <p:cNvSpPr>
            <a:spLocks noGrp="1"/>
          </p:cNvSpPr>
          <p:nvPr>
            <p:ph type="title"/>
          </p:nvPr>
        </p:nvSpPr>
        <p:spPr/>
        <p:txBody>
          <a:bodyPr>
            <a:normAutofit/>
          </a:bodyPr>
          <a:lstStyle/>
          <a:p>
            <a:r>
              <a:rPr lang="lt-LT" sz="2800" dirty="0">
                <a:cs typeface="Calibri" panose="020F0502020204030204" pitchFamily="34" charset="0"/>
              </a:rPr>
              <a:t>Gaminys </a:t>
            </a:r>
            <a:r>
              <a:rPr lang="lt-LT" sz="2800" dirty="0" err="1">
                <a:cs typeface="Calibri" panose="020F0502020204030204" pitchFamily="34" charset="0"/>
              </a:rPr>
              <a:t>atitiNkantis</a:t>
            </a:r>
            <a:r>
              <a:rPr lang="lt-LT" sz="2800" dirty="0">
                <a:cs typeface="Calibri" panose="020F0502020204030204" pitchFamily="34" charset="0"/>
              </a:rPr>
              <a:t> reikalavimus</a:t>
            </a:r>
            <a:endParaRPr lang="lt-LT" dirty="0">
              <a:cs typeface="Calibri" panose="020F0502020204030204" pitchFamily="34" charset="0"/>
            </a:endParaRPr>
          </a:p>
        </p:txBody>
      </p:sp>
      <p:sp>
        <p:nvSpPr>
          <p:cNvPr id="3" name="Content Placeholder 2">
            <a:extLst>
              <a:ext uri="{FF2B5EF4-FFF2-40B4-BE49-F238E27FC236}">
                <a16:creationId xmlns:a16="http://schemas.microsoft.com/office/drawing/2014/main" id="{5C439C81-8E23-4575-8AD1-45F642199D06}"/>
              </a:ext>
            </a:extLst>
          </p:cNvPr>
          <p:cNvSpPr>
            <a:spLocks noGrp="1"/>
          </p:cNvSpPr>
          <p:nvPr>
            <p:ph idx="1"/>
          </p:nvPr>
        </p:nvSpPr>
        <p:spPr/>
        <p:txBody>
          <a:bodyPr>
            <a:normAutofit/>
          </a:bodyPr>
          <a:lstStyle/>
          <a:p>
            <a:pPr marL="0" indent="0">
              <a:buNone/>
            </a:pPr>
            <a:endParaRPr lang="lt-LT" altLang="lt-LT" sz="2400" b="1" dirty="0">
              <a:cs typeface="Calibri" panose="020F0502020204030204" pitchFamily="34" charset="0"/>
            </a:endParaRPr>
          </a:p>
          <a:p>
            <a:pPr marL="0" indent="0" algn="just">
              <a:buNone/>
            </a:pPr>
            <a:r>
              <a:rPr lang="lt-LT" altLang="lt-LT" sz="2400" b="1" dirty="0">
                <a:cs typeface="Calibri" panose="020F0502020204030204" pitchFamily="34" charset="0"/>
              </a:rPr>
              <a:t>Jei yra </a:t>
            </a:r>
            <a:r>
              <a:rPr lang="lt-LT" altLang="lt-LT" sz="2400" b="1" dirty="0">
                <a:solidFill>
                  <a:schemeClr val="tx1"/>
                </a:solidFill>
                <a:cs typeface="Calibri" panose="020F0502020204030204" pitchFamily="34" charset="0"/>
              </a:rPr>
              <a:t>nenustatoma </a:t>
            </a:r>
            <a:r>
              <a:rPr lang="lt-LT" sz="1800" dirty="0">
                <a:solidFill>
                  <a:schemeClr val="tx1"/>
                </a:solidFill>
                <a:effectLst/>
                <a:ea typeface="Times New Roman" panose="02020603050405020304" pitchFamily="18" charset="0"/>
              </a:rPr>
              <a:t>teisės aktų reikalavimų pažeidimų, dėl kurių sulaikytas gaminys galėtų būti vertintas, kaip keliantis pavojų sveikatai ir saugai ar kaip neatitinkantis gaminio saugą reglamentuojančių teisės aktų reikalavimų, teikiamoje išvadoje yra nurodoma, kad gaminys gali būti išleistas į laisvą apyvartą bei teikiamas Lietuvos Respublikos rinkai</a:t>
            </a:r>
          </a:p>
          <a:p>
            <a:pPr marL="0" indent="0" algn="just">
              <a:buNone/>
            </a:pPr>
            <a:r>
              <a:rPr lang="lt-LT" altLang="lt-LT" sz="2400" dirty="0">
                <a:cs typeface="Calibri" panose="020F0502020204030204" pitchFamily="34" charset="0"/>
              </a:rPr>
              <a:t> </a:t>
            </a:r>
          </a:p>
          <a:p>
            <a:pPr marL="0" indent="0">
              <a:buNone/>
            </a:pPr>
            <a:endParaRPr lang="lt-LT" altLang="lt-LT" sz="2400" dirty="0">
              <a:cs typeface="Calibri" panose="020F0502020204030204" pitchFamily="34" charset="0"/>
            </a:endParaRPr>
          </a:p>
          <a:p>
            <a:pPr marL="0" indent="0">
              <a:buNone/>
            </a:pPr>
            <a:endParaRPr lang="lt-LT" sz="2400" dirty="0">
              <a:solidFill>
                <a:schemeClr val="tx1"/>
              </a:solidFill>
            </a:endParaRPr>
          </a:p>
          <a:p>
            <a:endParaRPr lang="lt-LT" sz="2400" dirty="0">
              <a:solidFill>
                <a:schemeClr val="tx1"/>
              </a:solidFill>
            </a:endParaRPr>
          </a:p>
          <a:p>
            <a:pPr marL="0" indent="0">
              <a:buNone/>
            </a:pPr>
            <a:endParaRPr lang="lt-LT" sz="2400" dirty="0">
              <a:solidFill>
                <a:schemeClr val="tx1"/>
              </a:solidFill>
            </a:endParaRPr>
          </a:p>
          <a:p>
            <a:endParaRPr lang="lt-LT" sz="2400" dirty="0">
              <a:solidFill>
                <a:schemeClr val="tx1"/>
              </a:solidFill>
            </a:endParaRPr>
          </a:p>
          <a:p>
            <a:endParaRPr lang="lt-LT" dirty="0"/>
          </a:p>
        </p:txBody>
      </p:sp>
      <p:pic>
        <p:nvPicPr>
          <p:cNvPr id="4" name="Picture 3">
            <a:extLst>
              <a:ext uri="{FF2B5EF4-FFF2-40B4-BE49-F238E27FC236}">
                <a16:creationId xmlns:a16="http://schemas.microsoft.com/office/drawing/2014/main" id="{3F57B451-174E-4884-9E82-42EED2EF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spTree>
    <p:extLst>
      <p:ext uri="{BB962C8B-B14F-4D97-AF65-F5344CB8AC3E}">
        <p14:creationId xmlns:p14="http://schemas.microsoft.com/office/powerpoint/2010/main" val="41915714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F22-C4C2-426A-ABDA-C02DA6A09F7F}"/>
              </a:ext>
            </a:extLst>
          </p:cNvPr>
          <p:cNvSpPr>
            <a:spLocks noGrp="1"/>
          </p:cNvSpPr>
          <p:nvPr>
            <p:ph type="title"/>
          </p:nvPr>
        </p:nvSpPr>
        <p:spPr/>
        <p:txBody>
          <a:bodyPr>
            <a:normAutofit/>
          </a:bodyPr>
          <a:lstStyle/>
          <a:p>
            <a:r>
              <a:rPr lang="lt-LT" dirty="0">
                <a:cs typeface="Calibri" panose="020F0502020204030204" pitchFamily="34" charset="0"/>
              </a:rPr>
              <a:t>Apskundimo tvarka</a:t>
            </a:r>
          </a:p>
        </p:txBody>
      </p:sp>
      <p:sp>
        <p:nvSpPr>
          <p:cNvPr id="3" name="Content Placeholder 2">
            <a:extLst>
              <a:ext uri="{FF2B5EF4-FFF2-40B4-BE49-F238E27FC236}">
                <a16:creationId xmlns:a16="http://schemas.microsoft.com/office/drawing/2014/main" id="{5C439C81-8E23-4575-8AD1-45F642199D06}"/>
              </a:ext>
            </a:extLst>
          </p:cNvPr>
          <p:cNvSpPr>
            <a:spLocks noGrp="1"/>
          </p:cNvSpPr>
          <p:nvPr>
            <p:ph idx="1"/>
          </p:nvPr>
        </p:nvSpPr>
        <p:spPr/>
        <p:txBody>
          <a:bodyPr>
            <a:normAutofit/>
          </a:bodyPr>
          <a:lstStyle/>
          <a:p>
            <a:pPr marL="0" indent="0">
              <a:buNone/>
            </a:pPr>
            <a:endParaRPr lang="lt-LT" sz="2400" dirty="0"/>
          </a:p>
          <a:p>
            <a:pPr marL="0" indent="0">
              <a:buNone/>
            </a:pPr>
            <a:endParaRPr lang="lt-LT" altLang="lt-LT" sz="2400" b="1" dirty="0">
              <a:cs typeface="Calibri" panose="020F0502020204030204" pitchFamily="34" charset="0"/>
            </a:endParaRPr>
          </a:p>
          <a:p>
            <a:pPr marL="0" indent="0" algn="just">
              <a:buNone/>
            </a:pPr>
            <a:r>
              <a:rPr lang="lt-LT" altLang="lt-LT" sz="2400" dirty="0">
                <a:cs typeface="Calibri" panose="020F0502020204030204" pitchFamily="34" charset="0"/>
              </a:rPr>
              <a:t> </a:t>
            </a:r>
          </a:p>
          <a:p>
            <a:pPr marL="0" indent="0">
              <a:buNone/>
            </a:pPr>
            <a:endParaRPr lang="lt-LT" altLang="lt-LT" sz="2400" dirty="0">
              <a:cs typeface="Calibri" panose="020F0502020204030204" pitchFamily="34" charset="0"/>
            </a:endParaRPr>
          </a:p>
          <a:p>
            <a:pPr marL="0" indent="0">
              <a:buNone/>
            </a:pPr>
            <a:endParaRPr lang="lt-LT" sz="2400" dirty="0">
              <a:solidFill>
                <a:schemeClr val="tx1"/>
              </a:solidFill>
            </a:endParaRPr>
          </a:p>
          <a:p>
            <a:endParaRPr lang="lt-LT" sz="2400" dirty="0">
              <a:solidFill>
                <a:schemeClr val="tx1"/>
              </a:solidFill>
            </a:endParaRPr>
          </a:p>
          <a:p>
            <a:pPr marL="0" indent="0">
              <a:buNone/>
            </a:pPr>
            <a:endParaRPr lang="lt-LT" sz="2400" dirty="0">
              <a:solidFill>
                <a:schemeClr val="tx1"/>
              </a:solidFill>
            </a:endParaRPr>
          </a:p>
          <a:p>
            <a:endParaRPr lang="lt-LT" sz="2400" dirty="0">
              <a:solidFill>
                <a:schemeClr val="tx1"/>
              </a:solidFill>
            </a:endParaRPr>
          </a:p>
          <a:p>
            <a:endParaRPr lang="lt-LT" dirty="0"/>
          </a:p>
        </p:txBody>
      </p:sp>
      <p:pic>
        <p:nvPicPr>
          <p:cNvPr id="4" name="Picture 3">
            <a:extLst>
              <a:ext uri="{FF2B5EF4-FFF2-40B4-BE49-F238E27FC236}">
                <a16:creationId xmlns:a16="http://schemas.microsoft.com/office/drawing/2014/main" id="{3F57B451-174E-4884-9E82-42EED2EF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pic>
        <p:nvPicPr>
          <p:cNvPr id="6" name="Picture 5">
            <a:extLst>
              <a:ext uri="{FF2B5EF4-FFF2-40B4-BE49-F238E27FC236}">
                <a16:creationId xmlns:a16="http://schemas.microsoft.com/office/drawing/2014/main" id="{4BFFBAE1-A3DC-0FDF-F771-D7C159E9FB59}"/>
              </a:ext>
            </a:extLst>
          </p:cNvPr>
          <p:cNvPicPr>
            <a:picLocks noChangeAspect="1"/>
          </p:cNvPicPr>
          <p:nvPr/>
        </p:nvPicPr>
        <p:blipFill>
          <a:blip r:embed="rId3"/>
          <a:stretch>
            <a:fillRect/>
          </a:stretch>
        </p:blipFill>
        <p:spPr>
          <a:xfrm>
            <a:off x="2373307" y="2231923"/>
            <a:ext cx="7445385" cy="3814916"/>
          </a:xfrm>
          <a:prstGeom prst="rect">
            <a:avLst/>
          </a:prstGeom>
        </p:spPr>
      </p:pic>
    </p:spTree>
    <p:extLst>
      <p:ext uri="{BB962C8B-B14F-4D97-AF65-F5344CB8AC3E}">
        <p14:creationId xmlns:p14="http://schemas.microsoft.com/office/powerpoint/2010/main" val="36851597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892B9921-6E5B-DF21-7131-764038538554}"/>
              </a:ext>
            </a:extLst>
          </p:cNvPr>
          <p:cNvSpPr>
            <a:spLocks noGrp="1"/>
          </p:cNvSpPr>
          <p:nvPr>
            <p:ph type="title"/>
          </p:nvPr>
        </p:nvSpPr>
        <p:spPr>
          <a:xfrm>
            <a:off x="1371600" y="685800"/>
            <a:ext cx="10525432" cy="789432"/>
          </a:xfrm>
        </p:spPr>
        <p:txBody>
          <a:bodyPr>
            <a:noAutofit/>
          </a:bodyPr>
          <a:lstStyle/>
          <a:p>
            <a:r>
              <a:rPr lang="lt-LT" dirty="0">
                <a:ea typeface="Calibri" panose="020F0502020204030204" pitchFamily="34" charset="0"/>
                <a:cs typeface="Calibri" panose="020F0502020204030204" pitchFamily="34" charset="0"/>
              </a:rPr>
              <a:t>Ribiniai produktai. Kosmetikos gaminys. kriterijai</a:t>
            </a:r>
          </a:p>
        </p:txBody>
      </p:sp>
      <p:sp>
        <p:nvSpPr>
          <p:cNvPr id="3" name="Turinio vietos rezervavimo ženklas 2">
            <a:extLst>
              <a:ext uri="{FF2B5EF4-FFF2-40B4-BE49-F238E27FC236}">
                <a16:creationId xmlns:a16="http://schemas.microsoft.com/office/drawing/2014/main" id="{04F54C29-E9B2-8783-B8FF-85F2E1900392}"/>
              </a:ext>
            </a:extLst>
          </p:cNvPr>
          <p:cNvSpPr>
            <a:spLocks noGrp="1"/>
          </p:cNvSpPr>
          <p:nvPr>
            <p:ph idx="1"/>
          </p:nvPr>
        </p:nvSpPr>
        <p:spPr>
          <a:xfrm>
            <a:off x="841248" y="1475232"/>
            <a:ext cx="11350752" cy="5279136"/>
          </a:xfrm>
        </p:spPr>
        <p:txBody>
          <a:bodyPr/>
          <a:lstStyle/>
          <a:p>
            <a:endParaRPr lang="lt-LT" dirty="0"/>
          </a:p>
          <a:p>
            <a:endParaRPr lang="lt-LT" dirty="0"/>
          </a:p>
          <a:p>
            <a:endParaRPr lang="lt-LT" dirty="0"/>
          </a:p>
        </p:txBody>
      </p:sp>
      <p:graphicFrame>
        <p:nvGraphicFramePr>
          <p:cNvPr id="7" name="Diagrama 6">
            <a:extLst>
              <a:ext uri="{FF2B5EF4-FFF2-40B4-BE49-F238E27FC236}">
                <a16:creationId xmlns:a16="http://schemas.microsoft.com/office/drawing/2014/main" id="{7C38FE94-C472-4939-131C-9ACCDD46C803}"/>
              </a:ext>
            </a:extLst>
          </p:cNvPr>
          <p:cNvGraphicFramePr/>
          <p:nvPr/>
        </p:nvGraphicFramePr>
        <p:xfrm>
          <a:off x="1152939" y="1890585"/>
          <a:ext cx="10694932" cy="42777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a:extLst>
              <a:ext uri="{FF2B5EF4-FFF2-40B4-BE49-F238E27FC236}">
                <a16:creationId xmlns:a16="http://schemas.microsoft.com/office/drawing/2014/main" id="{FBF9A12E-5A67-C0F9-7622-331A9830C9FB}"/>
              </a:ext>
            </a:extLst>
          </p:cNvPr>
          <p:cNvSpPr txBox="1"/>
          <p:nvPr/>
        </p:nvSpPr>
        <p:spPr>
          <a:xfrm>
            <a:off x="1304014" y="2496710"/>
            <a:ext cx="1101451" cy="369332"/>
          </a:xfrm>
          <a:prstGeom prst="rect">
            <a:avLst/>
          </a:prstGeom>
          <a:noFill/>
        </p:spPr>
        <p:txBody>
          <a:bodyPr wrap="square" rtlCol="0">
            <a:spAutoFit/>
          </a:bodyPr>
          <a:lstStyle/>
          <a:p>
            <a:r>
              <a:rPr lang="lt-LT" b="1" dirty="0"/>
              <a:t>Pobūdis</a:t>
            </a:r>
            <a:r>
              <a:rPr lang="lt-LT" b="1" dirty="0">
                <a:solidFill>
                  <a:srgbClr val="FF0000"/>
                </a:solidFill>
              </a:rPr>
              <a:t> </a:t>
            </a:r>
          </a:p>
        </p:txBody>
      </p:sp>
      <p:sp>
        <p:nvSpPr>
          <p:cNvPr id="9" name="TextBox 8">
            <a:extLst>
              <a:ext uri="{FF2B5EF4-FFF2-40B4-BE49-F238E27FC236}">
                <a16:creationId xmlns:a16="http://schemas.microsoft.com/office/drawing/2014/main" id="{8F43E47E-9669-8301-BB4C-6523DF1A8EF1}"/>
              </a:ext>
            </a:extLst>
          </p:cNvPr>
          <p:cNvSpPr txBox="1"/>
          <p:nvPr/>
        </p:nvSpPr>
        <p:spPr>
          <a:xfrm>
            <a:off x="1738859" y="3808676"/>
            <a:ext cx="789656" cy="646331"/>
          </a:xfrm>
          <a:prstGeom prst="rect">
            <a:avLst/>
          </a:prstGeom>
          <a:noFill/>
        </p:spPr>
        <p:txBody>
          <a:bodyPr wrap="square" rtlCol="0">
            <a:spAutoFit/>
          </a:bodyPr>
          <a:lstStyle/>
          <a:p>
            <a:r>
              <a:rPr lang="lt-LT" b="1" dirty="0"/>
              <a:t>Kūno vieta</a:t>
            </a:r>
          </a:p>
        </p:txBody>
      </p:sp>
      <p:sp>
        <p:nvSpPr>
          <p:cNvPr id="10" name="TextBox 9">
            <a:extLst>
              <a:ext uri="{FF2B5EF4-FFF2-40B4-BE49-F238E27FC236}">
                <a16:creationId xmlns:a16="http://schemas.microsoft.com/office/drawing/2014/main" id="{597DB0DD-D13C-0E57-905D-D295F8532CC6}"/>
              </a:ext>
            </a:extLst>
          </p:cNvPr>
          <p:cNvSpPr txBox="1"/>
          <p:nvPr/>
        </p:nvSpPr>
        <p:spPr>
          <a:xfrm>
            <a:off x="1311965" y="5184250"/>
            <a:ext cx="1101451" cy="369332"/>
          </a:xfrm>
          <a:prstGeom prst="rect">
            <a:avLst/>
          </a:prstGeom>
          <a:noFill/>
        </p:spPr>
        <p:txBody>
          <a:bodyPr wrap="square" rtlCol="0">
            <a:spAutoFit/>
          </a:bodyPr>
          <a:lstStyle/>
          <a:p>
            <a:pPr algn="ctr"/>
            <a:r>
              <a:rPr lang="lt-LT" b="1" dirty="0"/>
              <a:t>Paskirtis</a:t>
            </a:r>
          </a:p>
        </p:txBody>
      </p:sp>
    </p:spTree>
    <p:extLst>
      <p:ext uri="{BB962C8B-B14F-4D97-AF65-F5344CB8AC3E}">
        <p14:creationId xmlns:p14="http://schemas.microsoft.com/office/powerpoint/2010/main" val="15694913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F22-C4C2-426A-ABDA-C02DA6A09F7F}"/>
              </a:ext>
            </a:extLst>
          </p:cNvPr>
          <p:cNvSpPr>
            <a:spLocks noGrp="1"/>
          </p:cNvSpPr>
          <p:nvPr>
            <p:ph type="title"/>
          </p:nvPr>
        </p:nvSpPr>
        <p:spPr/>
        <p:txBody>
          <a:bodyPr>
            <a:normAutofit/>
          </a:bodyPr>
          <a:lstStyle/>
          <a:p>
            <a:r>
              <a:rPr lang="lt-LT" sz="3200" dirty="0">
                <a:ea typeface="Calibri" panose="020F0502020204030204" pitchFamily="34" charset="0"/>
                <a:cs typeface="Calibri" panose="020F0502020204030204" pitchFamily="34" charset="0"/>
              </a:rPr>
              <a:t>Ribiniai produktai</a:t>
            </a:r>
            <a:endParaRPr lang="lt-LT" sz="320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5C439C81-8E23-4575-8AD1-45F642199D06}"/>
              </a:ext>
            </a:extLst>
          </p:cNvPr>
          <p:cNvSpPr>
            <a:spLocks noGrp="1"/>
          </p:cNvSpPr>
          <p:nvPr>
            <p:ph idx="1"/>
          </p:nvPr>
        </p:nvSpPr>
        <p:spPr/>
        <p:txBody>
          <a:bodyPr>
            <a:normAutofit fontScale="92500" lnSpcReduction="10000"/>
          </a:bodyPr>
          <a:lstStyle/>
          <a:p>
            <a:pPr marL="0" indent="0" algn="just">
              <a:buNone/>
              <a:defRPr/>
            </a:pPr>
            <a:r>
              <a:rPr lang="en-US" altLang="lt-LT" sz="3300" b="1" dirty="0" err="1">
                <a:cs typeface="Calibri" panose="020F0502020204030204" pitchFamily="34" charset="0"/>
              </a:rPr>
              <a:t>Reglamento</a:t>
            </a:r>
            <a:r>
              <a:rPr lang="en-US" altLang="lt-LT" sz="3300" b="1" dirty="0">
                <a:cs typeface="Calibri" panose="020F0502020204030204" pitchFamily="34" charset="0"/>
              </a:rPr>
              <a:t> (EB) Nr. 1223/2009 </a:t>
            </a:r>
            <a:r>
              <a:rPr lang="en-US" altLang="lt-LT" sz="3300" b="1" dirty="0" err="1">
                <a:cs typeface="Calibri" panose="020F0502020204030204" pitchFamily="34" charset="0"/>
              </a:rPr>
              <a:t>taikymo</a:t>
            </a:r>
            <a:r>
              <a:rPr lang="en-US" altLang="lt-LT" sz="3300" b="1" dirty="0">
                <a:cs typeface="Calibri" panose="020F0502020204030204" pitchFamily="34" charset="0"/>
              </a:rPr>
              <a:t> </a:t>
            </a:r>
            <a:r>
              <a:rPr lang="en-US" altLang="lt-LT" sz="3300" b="1" dirty="0" err="1">
                <a:cs typeface="Calibri" panose="020F0502020204030204" pitchFamily="34" charset="0"/>
              </a:rPr>
              <a:t>vadovas</a:t>
            </a:r>
            <a:r>
              <a:rPr lang="lt-LT" altLang="lt-LT" sz="3300" b="1" dirty="0">
                <a:cs typeface="Calibri" panose="020F0502020204030204" pitchFamily="34" charset="0"/>
              </a:rPr>
              <a:t> </a:t>
            </a:r>
            <a:r>
              <a:rPr lang="lt-LT" altLang="lt-LT" sz="2200" dirty="0">
                <a:cs typeface="Calibri" panose="020F0502020204030204" pitchFamily="34" charset="0"/>
              </a:rPr>
              <a:t>(</a:t>
            </a:r>
            <a:r>
              <a:rPr lang="en-US" sz="2200" dirty="0"/>
              <a:t>MANUAL OF THE WORKING GROUP ON COSMETIC PRODUCTS (SUB-GROUP ON BORDERLINE PRODUCTS) ON THE SCOPE OF APPLICATION OF THE COSMETICS REGULATION (EC) NO 1223/2009 (ART. 2(1)(A))</a:t>
            </a:r>
            <a:endParaRPr lang="lt-LT" altLang="lt-LT" sz="2200" dirty="0">
              <a:cs typeface="Calibri" panose="020F0502020204030204" pitchFamily="34" charset="0"/>
            </a:endParaRPr>
          </a:p>
          <a:p>
            <a:pPr marL="0" indent="0" algn="just">
              <a:buNone/>
              <a:defRPr/>
            </a:pPr>
            <a:r>
              <a:rPr lang="lt-LT" sz="2100" dirty="0">
                <a:solidFill>
                  <a:srgbClr val="FF0000"/>
                </a:solidFill>
                <a:ea typeface="Calibri" panose="020F0502020204030204" pitchFamily="34" charset="0"/>
                <a:cs typeface="Calibri" panose="020F0502020204030204" pitchFamily="34" charset="0"/>
              </a:rPr>
              <a:t>Pvz., 3.5.8 skyrius</a:t>
            </a:r>
            <a:r>
              <a:rPr lang="lt-LT" sz="2100" dirty="0">
                <a:ea typeface="Calibri" panose="020F0502020204030204" pitchFamily="34" charset="0"/>
                <a:cs typeface="Calibri" panose="020F0502020204030204" pitchFamily="34" charset="0"/>
              </a:rPr>
              <a:t>. </a:t>
            </a:r>
            <a:r>
              <a:rPr lang="lt-LT" sz="2100" b="1" dirty="0">
                <a:ea typeface="Calibri" panose="020F0502020204030204" pitchFamily="34" charset="0"/>
                <a:cs typeface="Calibri" panose="020F0502020204030204" pitchFamily="34" charset="0"/>
              </a:rPr>
              <a:t>Klijai ir (arba) klijai, skirti gaminiams pritvirtinti </a:t>
            </a:r>
            <a:r>
              <a:rPr lang="lt-LT" sz="2100" dirty="0">
                <a:ea typeface="Calibri" panose="020F0502020204030204" pitchFamily="34" charset="0"/>
                <a:cs typeface="Calibri" panose="020F0502020204030204" pitchFamily="34" charset="0"/>
              </a:rPr>
              <a:t>(dirbtiniams nagams, blakstienoms, </a:t>
            </a:r>
            <a:r>
              <a:rPr lang="lt-LT" sz="2100">
                <a:ea typeface="Calibri" panose="020F0502020204030204" pitchFamily="34" charset="0"/>
                <a:cs typeface="Calibri" panose="020F0502020204030204" pitchFamily="34" charset="0"/>
              </a:rPr>
              <a:t>papuošalams ant </a:t>
            </a:r>
            <a:r>
              <a:rPr lang="lt-LT" sz="2100" dirty="0">
                <a:ea typeface="Calibri" panose="020F0502020204030204" pitchFamily="34" charset="0"/>
                <a:cs typeface="Calibri" panose="020F0502020204030204" pitchFamily="34" charset="0"/>
              </a:rPr>
              <a:t>dantų)</a:t>
            </a:r>
          </a:p>
          <a:p>
            <a:pPr marL="0" indent="0" algn="just">
              <a:buNone/>
              <a:defRPr/>
            </a:pPr>
            <a:r>
              <a:rPr lang="lt-LT" altLang="lt-LT" sz="1700" dirty="0">
                <a:solidFill>
                  <a:srgbClr val="0070C0"/>
                </a:solidFill>
                <a:cs typeface="Calibri" panose="020F0502020204030204" pitchFamily="34" charset="0"/>
              </a:rPr>
              <a:t>https://single-market-economy.ec.europa.eu/sectors/cosmetics/cosmetic-products-specific-topics/borderline-products_en</a:t>
            </a:r>
          </a:p>
          <a:p>
            <a:pPr algn="just">
              <a:defRPr/>
            </a:pPr>
            <a:endParaRPr lang="lt-LT" altLang="lt-LT" sz="2400" b="1" dirty="0">
              <a:cs typeface="Calibri" panose="020F0502020204030204" pitchFamily="34" charset="0"/>
            </a:endParaRPr>
          </a:p>
          <a:p>
            <a:pPr algn="just" eaLnBrk="1" hangingPunct="1">
              <a:buFont typeface="Wingdings 2" panose="05020102010507070707" pitchFamily="18" charset="2"/>
              <a:buNone/>
              <a:defRPr/>
            </a:pPr>
            <a:endParaRPr lang="lt-LT" altLang="lt-LT" sz="2400" dirty="0">
              <a:cs typeface="Calibri" panose="020F0502020204030204" pitchFamily="34" charset="0"/>
            </a:endParaRPr>
          </a:p>
          <a:p>
            <a:pPr marL="0" indent="0">
              <a:buNone/>
            </a:pPr>
            <a:endParaRPr lang="lt-LT" sz="2400" dirty="0">
              <a:solidFill>
                <a:schemeClr val="tx1"/>
              </a:solidFill>
              <a:cs typeface="Calibri" panose="020F0502020204030204" pitchFamily="34" charset="0"/>
            </a:endParaRPr>
          </a:p>
          <a:p>
            <a:pPr marL="0" indent="0">
              <a:buNone/>
            </a:pPr>
            <a:endParaRPr lang="lt-LT" sz="2400" dirty="0">
              <a:solidFill>
                <a:schemeClr val="tx1"/>
              </a:solidFill>
              <a:latin typeface="Calibri" panose="020F0502020204030204" pitchFamily="34" charset="0"/>
              <a:cs typeface="Calibri" panose="020F0502020204030204" pitchFamily="34" charset="0"/>
            </a:endParaRPr>
          </a:p>
          <a:p>
            <a:endParaRPr lang="lt-LT" sz="2800" dirty="0">
              <a:solidFill>
                <a:schemeClr val="tx1"/>
              </a:solidFill>
            </a:endParaRPr>
          </a:p>
          <a:p>
            <a:endParaRPr lang="lt-LT" sz="2400" dirty="0">
              <a:solidFill>
                <a:schemeClr val="tx1"/>
              </a:solidFill>
            </a:endParaRPr>
          </a:p>
          <a:p>
            <a:endParaRPr lang="lt-LT" sz="2400" dirty="0">
              <a:solidFill>
                <a:schemeClr val="tx1"/>
              </a:solidFill>
            </a:endParaRPr>
          </a:p>
          <a:p>
            <a:pPr marL="0" indent="0">
              <a:buNone/>
            </a:pPr>
            <a:endParaRPr lang="lt-LT" sz="2400" dirty="0">
              <a:solidFill>
                <a:schemeClr val="tx1"/>
              </a:solidFill>
            </a:endParaRPr>
          </a:p>
          <a:p>
            <a:endParaRPr lang="lt-LT" sz="2400" dirty="0">
              <a:solidFill>
                <a:schemeClr val="tx1"/>
              </a:solidFill>
            </a:endParaRPr>
          </a:p>
          <a:p>
            <a:endParaRPr lang="lt-LT" dirty="0"/>
          </a:p>
        </p:txBody>
      </p:sp>
      <p:pic>
        <p:nvPicPr>
          <p:cNvPr id="4" name="Picture 3">
            <a:extLst>
              <a:ext uri="{FF2B5EF4-FFF2-40B4-BE49-F238E27FC236}">
                <a16:creationId xmlns:a16="http://schemas.microsoft.com/office/drawing/2014/main" id="{3F57B451-174E-4884-9E82-42EED2EF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spTree>
    <p:extLst>
      <p:ext uri="{BB962C8B-B14F-4D97-AF65-F5344CB8AC3E}">
        <p14:creationId xmlns:p14="http://schemas.microsoft.com/office/powerpoint/2010/main" val="5642177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Pavadinimas 28">
            <a:extLst>
              <a:ext uri="{FF2B5EF4-FFF2-40B4-BE49-F238E27FC236}">
                <a16:creationId xmlns:a16="http://schemas.microsoft.com/office/drawing/2014/main" id="{1F1FE32A-1347-EA19-DAF3-E43ADAACEBD0}"/>
              </a:ext>
            </a:extLst>
          </p:cNvPr>
          <p:cNvSpPr>
            <a:spLocks noGrp="1"/>
          </p:cNvSpPr>
          <p:nvPr>
            <p:ph type="title"/>
          </p:nvPr>
        </p:nvSpPr>
        <p:spPr>
          <a:xfrm>
            <a:off x="1260763" y="630382"/>
            <a:ext cx="9601200" cy="1485900"/>
          </a:xfrm>
        </p:spPr>
        <p:txBody>
          <a:bodyPr/>
          <a:lstStyle/>
          <a:p>
            <a:endParaRPr lang="lt-LT" dirty="0"/>
          </a:p>
        </p:txBody>
      </p:sp>
      <p:sp>
        <p:nvSpPr>
          <p:cNvPr id="30" name="Turinio vietos rezervavimo ženklas 29">
            <a:extLst>
              <a:ext uri="{FF2B5EF4-FFF2-40B4-BE49-F238E27FC236}">
                <a16:creationId xmlns:a16="http://schemas.microsoft.com/office/drawing/2014/main" id="{B7A49DBE-D98D-6E3D-E7F7-F4A1C8153557}"/>
              </a:ext>
            </a:extLst>
          </p:cNvPr>
          <p:cNvSpPr>
            <a:spLocks noGrp="1"/>
          </p:cNvSpPr>
          <p:nvPr>
            <p:ph idx="1"/>
          </p:nvPr>
        </p:nvSpPr>
        <p:spPr>
          <a:xfrm>
            <a:off x="1233054" y="2105891"/>
            <a:ext cx="9601200" cy="3581400"/>
          </a:xfrm>
        </p:spPr>
        <p:txBody>
          <a:bodyPr/>
          <a:lstStyle/>
          <a:p>
            <a:endParaRPr lang="lt-LT" dirty="0"/>
          </a:p>
        </p:txBody>
      </p:sp>
      <p:sp>
        <p:nvSpPr>
          <p:cNvPr id="17" name="object 17"/>
          <p:cNvSpPr txBox="1">
            <a:spLocks noGrp="1"/>
          </p:cNvSpPr>
          <p:nvPr>
            <p:ph type="sldNum" sz="quarter" idx="12"/>
          </p:nvPr>
        </p:nvSpPr>
        <p:spPr>
          <a:xfrm>
            <a:off x="9472736" y="6453386"/>
            <a:ext cx="1596292" cy="404614"/>
          </a:xfrm>
        </p:spPr>
        <p:txBody>
          <a:bodyPr vert="horz" wrap="square" lIns="0" tIns="0" rIns="0" bIns="0" rtlCol="0">
            <a:spAutoFit/>
          </a:bodyPr>
          <a:lstStyle>
            <a:defPPr>
              <a:defRPr kern="0"/>
            </a:defPPr>
            <a:lvl1pPr>
              <a:defRPr sz="1200" b="1" i="0">
                <a:solidFill>
                  <a:schemeClr val="tx1"/>
                </a:solidFill>
                <a:latin typeface="Calibri"/>
                <a:cs typeface="Calibri"/>
              </a:defRPr>
            </a:lvl1pPr>
          </a:lstStyle>
          <a:p>
            <a:fld id="{81D60167-4931-47E6-BA6A-407CBD079E47}" type="slidenum">
              <a:rPr lang="lt-LT" smtClean="0"/>
              <a:pPr/>
              <a:t>29</a:t>
            </a:fld>
            <a:endParaRPr lang="lt-LT" dirty="0"/>
          </a:p>
        </p:txBody>
      </p:sp>
      <p:sp>
        <p:nvSpPr>
          <p:cNvPr id="3" name="TextBox 2">
            <a:extLst>
              <a:ext uri="{FF2B5EF4-FFF2-40B4-BE49-F238E27FC236}">
                <a16:creationId xmlns:a16="http://schemas.microsoft.com/office/drawing/2014/main" id="{46D5D920-3B8B-AAAB-5734-143E251F7E45}"/>
              </a:ext>
            </a:extLst>
          </p:cNvPr>
          <p:cNvSpPr txBox="1"/>
          <p:nvPr/>
        </p:nvSpPr>
        <p:spPr>
          <a:xfrm rot="10800000" flipV="1">
            <a:off x="1803337" y="1183664"/>
            <a:ext cx="8365180" cy="1785104"/>
          </a:xfrm>
          <a:prstGeom prst="rect">
            <a:avLst/>
          </a:prstGeom>
          <a:noFill/>
        </p:spPr>
        <p:txBody>
          <a:bodyPr wrap="square" rtlCol="0">
            <a:spAutoFit/>
          </a:bodyPr>
          <a:lstStyle/>
          <a:p>
            <a:endParaRPr lang="lt-LT" dirty="0"/>
          </a:p>
          <a:p>
            <a:endParaRPr lang="lt-LT" kern="100" dirty="0">
              <a:latin typeface="Calibri" panose="020F0502020204030204" pitchFamily="34" charset="0"/>
              <a:ea typeface="Calibri" panose="020F0502020204030204" pitchFamily="34" charset="0"/>
              <a:cs typeface="Times New Roman" panose="02020603050405020304" pitchFamily="18" charset="0"/>
            </a:endParaRPr>
          </a:p>
          <a:p>
            <a:endParaRPr lang="lt-LT" kern="100" dirty="0">
              <a:latin typeface="Calibri" panose="020F0502020204030204" pitchFamily="34" charset="0"/>
              <a:ea typeface="Calibri" panose="020F0502020204030204" pitchFamily="34" charset="0"/>
              <a:cs typeface="Times New Roman" panose="02020603050405020304" pitchFamily="18" charset="0"/>
            </a:endParaRPr>
          </a:p>
          <a:p>
            <a:endParaRPr lang="lt-LT" sz="2000" dirty="0"/>
          </a:p>
          <a:p>
            <a:endParaRPr lang="lt-LT" dirty="0"/>
          </a:p>
          <a:p>
            <a:endParaRPr lang="lt-LT" dirty="0"/>
          </a:p>
        </p:txBody>
      </p:sp>
      <p:sp>
        <p:nvSpPr>
          <p:cNvPr id="5" name="Paaiškinimas: rodyklė dešinėn 4">
            <a:extLst>
              <a:ext uri="{FF2B5EF4-FFF2-40B4-BE49-F238E27FC236}">
                <a16:creationId xmlns:a16="http://schemas.microsoft.com/office/drawing/2014/main" id="{7B31BD5C-AE38-987B-07E2-BE8EF833F3C9}"/>
              </a:ext>
            </a:extLst>
          </p:cNvPr>
          <p:cNvSpPr/>
          <p:nvPr/>
        </p:nvSpPr>
        <p:spPr>
          <a:xfrm>
            <a:off x="914399" y="2097760"/>
            <a:ext cx="2341419" cy="1274893"/>
          </a:xfrm>
          <a:prstGeom prst="rightArrowCallout">
            <a:avLst>
              <a:gd name="adj1" fmla="val 25000"/>
              <a:gd name="adj2" fmla="val 25000"/>
              <a:gd name="adj3" fmla="val 43474"/>
              <a:gd name="adj4" fmla="val 6497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dirty="0">
                <a:highlight>
                  <a:srgbClr val="0000FF"/>
                </a:highlight>
              </a:rPr>
              <a:t>Medžiaga arba mišinys</a:t>
            </a:r>
          </a:p>
        </p:txBody>
      </p:sp>
      <p:sp>
        <p:nvSpPr>
          <p:cNvPr id="10" name="Paaiškinimas: rodyklė žemyn 9">
            <a:extLst>
              <a:ext uri="{FF2B5EF4-FFF2-40B4-BE49-F238E27FC236}">
                <a16:creationId xmlns:a16="http://schemas.microsoft.com/office/drawing/2014/main" id="{027A1235-E9AE-051F-7A4B-1BF4C75CAD3C}"/>
              </a:ext>
            </a:extLst>
          </p:cNvPr>
          <p:cNvSpPr/>
          <p:nvPr/>
        </p:nvSpPr>
        <p:spPr>
          <a:xfrm>
            <a:off x="3384628" y="678873"/>
            <a:ext cx="4941954" cy="1832641"/>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lt-LT" sz="1600" b="1" dirty="0">
                <a:highlight>
                  <a:srgbClr val="0000FF"/>
                </a:highlight>
                <a:latin typeface="Times New Roman" panose="02020603050405020304" pitchFamily="18" charset="0"/>
                <a:ea typeface="Calibri" panose="020F0502020204030204" pitchFamily="34" charset="0"/>
              </a:rPr>
              <a:t>Išorinės žmogaus kūno dalys </a:t>
            </a:r>
            <a:r>
              <a:rPr lang="lt-LT" sz="1600" dirty="0">
                <a:latin typeface="Times New Roman" panose="02020603050405020304" pitchFamily="18" charset="0"/>
                <a:ea typeface="Calibri" panose="020F0502020204030204" pitchFamily="34" charset="0"/>
              </a:rPr>
              <a:t>(epidermis, plaukai, nagai, lūpos, išoriniai lyties organai) arba dantys ar burnos ertmės gleivinė</a:t>
            </a:r>
            <a:endParaRPr lang="lt-LT" sz="1600" dirty="0"/>
          </a:p>
        </p:txBody>
      </p:sp>
      <p:sp>
        <p:nvSpPr>
          <p:cNvPr id="11" name="Paaiškinimas: rodyklė kairėn 10">
            <a:extLst>
              <a:ext uri="{FF2B5EF4-FFF2-40B4-BE49-F238E27FC236}">
                <a16:creationId xmlns:a16="http://schemas.microsoft.com/office/drawing/2014/main" id="{FF06B974-ED24-4CEF-9A57-F3B2D4BEC309}"/>
              </a:ext>
            </a:extLst>
          </p:cNvPr>
          <p:cNvSpPr/>
          <p:nvPr/>
        </p:nvSpPr>
        <p:spPr>
          <a:xfrm>
            <a:off x="8354291" y="1995055"/>
            <a:ext cx="3366655" cy="1939635"/>
          </a:xfrm>
          <a:prstGeom prst="leftArrowCallout">
            <a:avLst>
              <a:gd name="adj1" fmla="val 25000"/>
              <a:gd name="adj2" fmla="val 25000"/>
              <a:gd name="adj3" fmla="val 37143"/>
              <a:gd name="adj4" fmla="val 6497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lt-LT" dirty="0">
                <a:latin typeface="Times New Roman" panose="02020603050405020304" pitchFamily="18" charset="0"/>
                <a:ea typeface="Calibri" panose="020F0502020204030204" pitchFamily="34" charset="0"/>
              </a:rPr>
              <a:t>Valyti, </a:t>
            </a:r>
            <a:r>
              <a:rPr lang="lt-LT" sz="1600" dirty="0">
                <a:latin typeface="Times New Roman" panose="02020603050405020304" pitchFamily="18" charset="0"/>
                <a:ea typeface="Calibri" panose="020F0502020204030204" pitchFamily="34" charset="0"/>
              </a:rPr>
              <a:t>kvėpinti, </a:t>
            </a:r>
            <a:r>
              <a:rPr lang="lt-LT" sz="1600" dirty="0">
                <a:solidFill>
                  <a:srgbClr val="FF0000"/>
                </a:solidFill>
                <a:highlight>
                  <a:srgbClr val="FFFF00"/>
                </a:highlight>
                <a:latin typeface="Times New Roman" panose="02020603050405020304" pitchFamily="18" charset="0"/>
                <a:ea typeface="Calibri" panose="020F0502020204030204" pitchFamily="34" charset="0"/>
              </a:rPr>
              <a:t>pakeisti išvaizdą </a:t>
            </a:r>
            <a:r>
              <a:rPr lang="lt-LT" sz="1600" dirty="0">
                <a:latin typeface="Times New Roman" panose="02020603050405020304" pitchFamily="18" charset="0"/>
                <a:ea typeface="Calibri" panose="020F0502020204030204" pitchFamily="34" charset="0"/>
              </a:rPr>
              <a:t>apsaugoti išlaikyti jų gerą būklę arba pašalinti kūno </a:t>
            </a:r>
            <a:r>
              <a:rPr lang="lt-LT" dirty="0">
                <a:latin typeface="Times New Roman" panose="02020603050405020304" pitchFamily="18" charset="0"/>
                <a:ea typeface="Calibri" panose="020F0502020204030204" pitchFamily="34" charset="0"/>
              </a:rPr>
              <a:t>kvapus</a:t>
            </a:r>
            <a:endParaRPr lang="lt-LT" dirty="0"/>
          </a:p>
        </p:txBody>
      </p:sp>
      <p:sp>
        <p:nvSpPr>
          <p:cNvPr id="13" name="Rodyklė: lenkta dešinėn 12">
            <a:extLst>
              <a:ext uri="{FF2B5EF4-FFF2-40B4-BE49-F238E27FC236}">
                <a16:creationId xmlns:a16="http://schemas.microsoft.com/office/drawing/2014/main" id="{76F50842-F0FE-653F-7FEB-37575B9B5D13}"/>
              </a:ext>
            </a:extLst>
          </p:cNvPr>
          <p:cNvSpPr/>
          <p:nvPr/>
        </p:nvSpPr>
        <p:spPr>
          <a:xfrm>
            <a:off x="2821511" y="3973399"/>
            <a:ext cx="932322" cy="2362201"/>
          </a:xfrm>
          <a:prstGeom prst="curv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solidFill>
                <a:schemeClr val="tx1"/>
              </a:solidFill>
            </a:endParaRPr>
          </a:p>
        </p:txBody>
      </p:sp>
      <p:sp>
        <p:nvSpPr>
          <p:cNvPr id="22" name="TextBox 21">
            <a:extLst>
              <a:ext uri="{FF2B5EF4-FFF2-40B4-BE49-F238E27FC236}">
                <a16:creationId xmlns:a16="http://schemas.microsoft.com/office/drawing/2014/main" id="{9EA66A93-621A-95B9-05B2-1F123C707182}"/>
              </a:ext>
            </a:extLst>
          </p:cNvPr>
          <p:cNvSpPr txBox="1"/>
          <p:nvPr/>
        </p:nvSpPr>
        <p:spPr>
          <a:xfrm>
            <a:off x="3255818" y="2495545"/>
            <a:ext cx="5098472" cy="923330"/>
          </a:xfrm>
          <a:prstGeom prst="rect">
            <a:avLst/>
          </a:prstGeom>
          <a:solidFill>
            <a:schemeClr val="accent5">
              <a:lumMod val="60000"/>
              <a:lumOff val="40000"/>
            </a:schemeClr>
          </a:solidFill>
        </p:spPr>
        <p:txBody>
          <a:bodyPr wrap="square" rtlCol="0">
            <a:spAutoFit/>
          </a:bodyPr>
          <a:lstStyle/>
          <a:p>
            <a:pPr algn="ctr"/>
            <a:r>
              <a:rPr lang="lt-LT" b="1" dirty="0">
                <a:latin typeface="+mj-lt"/>
              </a:rPr>
              <a:t>Dirbtinių blakstienų klijai</a:t>
            </a:r>
          </a:p>
          <a:p>
            <a:pPr algn="ctr"/>
            <a:endParaRPr lang="lt-LT" b="1" dirty="0">
              <a:latin typeface="+mj-lt"/>
            </a:endParaRPr>
          </a:p>
          <a:p>
            <a:pPr algn="ctr"/>
            <a:endParaRPr lang="lt-LT" b="1" dirty="0">
              <a:latin typeface="+mj-lt"/>
            </a:endParaRPr>
          </a:p>
        </p:txBody>
      </p:sp>
      <p:pic>
        <p:nvPicPr>
          <p:cNvPr id="26" name="Paveikslėlis 25">
            <a:extLst>
              <a:ext uri="{FF2B5EF4-FFF2-40B4-BE49-F238E27FC236}">
                <a16:creationId xmlns:a16="http://schemas.microsoft.com/office/drawing/2014/main" id="{9D75EA61-349F-6D69-FAA2-BFCBD340D547}"/>
              </a:ext>
            </a:extLst>
          </p:cNvPr>
          <p:cNvPicPr>
            <a:picLocks noChangeAspect="1"/>
          </p:cNvPicPr>
          <p:nvPr/>
        </p:nvPicPr>
        <p:blipFill>
          <a:blip r:embed="rId3">
            <a:duotone>
              <a:prstClr val="black"/>
              <a:srgbClr val="FFFF00">
                <a:tint val="45000"/>
                <a:satMod val="400000"/>
              </a:srgbClr>
            </a:duotone>
          </a:blip>
          <a:stretch>
            <a:fillRect/>
          </a:stretch>
        </p:blipFill>
        <p:spPr>
          <a:xfrm>
            <a:off x="6109855" y="6345383"/>
            <a:ext cx="5694217" cy="609600"/>
          </a:xfrm>
          <a:prstGeom prst="rect">
            <a:avLst/>
          </a:prstGeom>
          <a:solidFill>
            <a:schemeClr val="bg2"/>
          </a:solidFill>
        </p:spPr>
      </p:pic>
      <p:sp>
        <p:nvSpPr>
          <p:cNvPr id="14" name="TextBox 13">
            <a:extLst>
              <a:ext uri="{FF2B5EF4-FFF2-40B4-BE49-F238E27FC236}">
                <a16:creationId xmlns:a16="http://schemas.microsoft.com/office/drawing/2014/main" id="{92E25C9A-566E-7D9C-DC21-D2AA3F7E6B6C}"/>
              </a:ext>
            </a:extLst>
          </p:cNvPr>
          <p:cNvSpPr txBox="1"/>
          <p:nvPr/>
        </p:nvSpPr>
        <p:spPr>
          <a:xfrm>
            <a:off x="3617830" y="3477491"/>
            <a:ext cx="4293115" cy="923330"/>
          </a:xfrm>
          <a:prstGeom prst="rect">
            <a:avLst/>
          </a:prstGeom>
          <a:solidFill>
            <a:schemeClr val="accent2">
              <a:lumMod val="60000"/>
              <a:lumOff val="40000"/>
            </a:schemeClr>
          </a:solidFill>
        </p:spPr>
        <p:txBody>
          <a:bodyPr wrap="square" rtlCol="0">
            <a:spAutoFit/>
          </a:bodyPr>
          <a:lstStyle/>
          <a:p>
            <a:pPr algn="ctr"/>
            <a:r>
              <a:rPr lang="lt-LT" dirty="0"/>
              <a:t>Greitai ir patikimai priklijuoja dirbtines blakstienas</a:t>
            </a:r>
          </a:p>
          <a:p>
            <a:endParaRPr lang="lt-LT" dirty="0"/>
          </a:p>
        </p:txBody>
      </p:sp>
      <p:pic>
        <p:nvPicPr>
          <p:cNvPr id="15" name="Paveikslėlis 14">
            <a:extLst>
              <a:ext uri="{FF2B5EF4-FFF2-40B4-BE49-F238E27FC236}">
                <a16:creationId xmlns:a16="http://schemas.microsoft.com/office/drawing/2014/main" id="{F3E5BA74-AC7D-EFBD-ED2A-7B1840A003F9}"/>
              </a:ext>
            </a:extLst>
          </p:cNvPr>
          <p:cNvPicPr>
            <a:picLocks noChangeAspect="1"/>
          </p:cNvPicPr>
          <p:nvPr/>
        </p:nvPicPr>
        <p:blipFill>
          <a:blip r:embed="rId4">
            <a:duotone>
              <a:schemeClr val="accent2">
                <a:shade val="45000"/>
                <a:satMod val="135000"/>
              </a:schemeClr>
              <a:prstClr val="white"/>
            </a:duotone>
          </a:blip>
          <a:stretch>
            <a:fillRect/>
          </a:stretch>
        </p:blipFill>
        <p:spPr>
          <a:xfrm>
            <a:off x="825888" y="6315993"/>
            <a:ext cx="5561057" cy="638989"/>
          </a:xfrm>
          <a:prstGeom prst="rect">
            <a:avLst/>
          </a:prstGeom>
        </p:spPr>
      </p:pic>
      <p:sp>
        <p:nvSpPr>
          <p:cNvPr id="16" name="TextBox 15">
            <a:extLst>
              <a:ext uri="{FF2B5EF4-FFF2-40B4-BE49-F238E27FC236}">
                <a16:creationId xmlns:a16="http://schemas.microsoft.com/office/drawing/2014/main" id="{5E4982CB-C97C-AEDB-F3A3-EF5770763D0E}"/>
              </a:ext>
            </a:extLst>
          </p:cNvPr>
          <p:cNvSpPr txBox="1"/>
          <p:nvPr/>
        </p:nvSpPr>
        <p:spPr>
          <a:xfrm>
            <a:off x="7813963" y="6409255"/>
            <a:ext cx="2767989" cy="338554"/>
          </a:xfrm>
          <a:prstGeom prst="rect">
            <a:avLst/>
          </a:prstGeom>
          <a:noFill/>
        </p:spPr>
        <p:txBody>
          <a:bodyPr wrap="square" rtlCol="0">
            <a:spAutoFit/>
          </a:bodyPr>
          <a:lstStyle/>
          <a:p>
            <a:r>
              <a:rPr lang="lt-LT" sz="1600" b="1" dirty="0">
                <a:latin typeface="Calibri" panose="020F0502020204030204" pitchFamily="34" charset="0"/>
                <a:ea typeface="Calibri" panose="020F0502020204030204" pitchFamily="34" charset="0"/>
                <a:cs typeface="Calibri" panose="020F0502020204030204" pitchFamily="34" charset="0"/>
              </a:rPr>
              <a:t>Kosmetikos gaminys </a:t>
            </a:r>
          </a:p>
        </p:txBody>
      </p:sp>
      <p:sp>
        <p:nvSpPr>
          <p:cNvPr id="12" name="TextBox 11">
            <a:extLst>
              <a:ext uri="{FF2B5EF4-FFF2-40B4-BE49-F238E27FC236}">
                <a16:creationId xmlns:a16="http://schemas.microsoft.com/office/drawing/2014/main" id="{F80A115B-DF0A-285E-B179-E4C2C7A23CEC}"/>
              </a:ext>
            </a:extLst>
          </p:cNvPr>
          <p:cNvSpPr txBox="1"/>
          <p:nvPr/>
        </p:nvSpPr>
        <p:spPr>
          <a:xfrm>
            <a:off x="3616037" y="4668983"/>
            <a:ext cx="4253346" cy="1200329"/>
          </a:xfrm>
          <a:prstGeom prst="rect">
            <a:avLst/>
          </a:prstGeom>
          <a:solidFill>
            <a:schemeClr val="tx2">
              <a:lumMod val="50000"/>
              <a:lumOff val="50000"/>
            </a:schemeClr>
          </a:solidFill>
        </p:spPr>
        <p:txBody>
          <a:bodyPr wrap="square" rtlCol="0">
            <a:spAutoFit/>
          </a:bodyPr>
          <a:lstStyle/>
          <a:p>
            <a:r>
              <a:rPr lang="lt-LT" dirty="0"/>
              <a:t>Suteikia blakstienoms sodrų juodą atspalvį ir pritvirtina dirbtines blakstienas </a:t>
            </a:r>
          </a:p>
          <a:p>
            <a:endParaRPr lang="lt-LT" dirty="0"/>
          </a:p>
          <a:p>
            <a:endParaRPr lang="lt-LT" dirty="0"/>
          </a:p>
        </p:txBody>
      </p:sp>
      <p:sp>
        <p:nvSpPr>
          <p:cNvPr id="31" name="Rodyklė: lenkta žemyn 30">
            <a:extLst>
              <a:ext uri="{FF2B5EF4-FFF2-40B4-BE49-F238E27FC236}">
                <a16:creationId xmlns:a16="http://schemas.microsoft.com/office/drawing/2014/main" id="{6C2CA81A-BD78-95BF-CECF-1195EE31235B}"/>
              </a:ext>
            </a:extLst>
          </p:cNvPr>
          <p:cNvSpPr/>
          <p:nvPr/>
        </p:nvSpPr>
        <p:spPr>
          <a:xfrm rot="5400000">
            <a:off x="7687407" y="5224094"/>
            <a:ext cx="1306059" cy="967962"/>
          </a:xfrm>
          <a:prstGeom prst="curved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solidFill>
                <a:schemeClr val="tx1"/>
              </a:solidFill>
            </a:endParaRPr>
          </a:p>
        </p:txBody>
      </p:sp>
      <p:sp>
        <p:nvSpPr>
          <p:cNvPr id="33" name="TextBox 32">
            <a:extLst>
              <a:ext uri="{FF2B5EF4-FFF2-40B4-BE49-F238E27FC236}">
                <a16:creationId xmlns:a16="http://schemas.microsoft.com/office/drawing/2014/main" id="{128BA6B2-9792-3BF4-E586-D5B89ADA878A}"/>
              </a:ext>
            </a:extLst>
          </p:cNvPr>
          <p:cNvSpPr txBox="1"/>
          <p:nvPr/>
        </p:nvSpPr>
        <p:spPr>
          <a:xfrm>
            <a:off x="1427018" y="6428509"/>
            <a:ext cx="4558146" cy="584775"/>
          </a:xfrm>
          <a:prstGeom prst="rect">
            <a:avLst/>
          </a:prstGeom>
          <a:noFill/>
        </p:spPr>
        <p:txBody>
          <a:bodyPr wrap="square" rtlCol="0">
            <a:spAutoFit/>
          </a:bodyPr>
          <a:lstStyle/>
          <a:p>
            <a:r>
              <a:rPr lang="lt-LT" sz="1600" dirty="0"/>
              <a:t>Bendrosios produktų </a:t>
            </a:r>
            <a:r>
              <a:rPr lang="lt-LT" sz="1600"/>
              <a:t>saugos reguliuojamas </a:t>
            </a:r>
            <a:r>
              <a:rPr lang="lt-LT" sz="1600" dirty="0"/>
              <a:t>gaminys </a:t>
            </a:r>
          </a:p>
        </p:txBody>
      </p:sp>
    </p:spTree>
    <p:extLst>
      <p:ext uri="{BB962C8B-B14F-4D97-AF65-F5344CB8AC3E}">
        <p14:creationId xmlns:p14="http://schemas.microsoft.com/office/powerpoint/2010/main" val="3444361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F22-C4C2-426A-ABDA-C02DA6A09F7F}"/>
              </a:ext>
            </a:extLst>
          </p:cNvPr>
          <p:cNvSpPr>
            <a:spLocks noGrp="1"/>
          </p:cNvSpPr>
          <p:nvPr>
            <p:ph type="title"/>
          </p:nvPr>
        </p:nvSpPr>
        <p:spPr/>
        <p:txBody>
          <a:bodyPr/>
          <a:lstStyle/>
          <a:p>
            <a:r>
              <a:rPr lang="lt-LT" dirty="0"/>
              <a:t>Kas atlieka gaminių vertinimą muitinėje</a:t>
            </a:r>
            <a:r>
              <a:rPr lang="lt-LT" sz="2800" dirty="0">
                <a:solidFill>
                  <a:schemeClr val="tx1"/>
                </a:solidFill>
                <a:latin typeface="Calibri" panose="020F0502020204030204" pitchFamily="34" charset="0"/>
                <a:cs typeface="Calibri" panose="020F0502020204030204" pitchFamily="34" charset="0"/>
              </a:rPr>
              <a:t>?</a:t>
            </a:r>
            <a:endParaRPr lang="lt-LT" dirty="0"/>
          </a:p>
        </p:txBody>
      </p:sp>
      <p:sp>
        <p:nvSpPr>
          <p:cNvPr id="3" name="Content Placeholder 2">
            <a:extLst>
              <a:ext uri="{FF2B5EF4-FFF2-40B4-BE49-F238E27FC236}">
                <a16:creationId xmlns:a16="http://schemas.microsoft.com/office/drawing/2014/main" id="{5C439C81-8E23-4575-8AD1-45F642199D06}"/>
              </a:ext>
            </a:extLst>
          </p:cNvPr>
          <p:cNvSpPr>
            <a:spLocks noGrp="1"/>
          </p:cNvSpPr>
          <p:nvPr>
            <p:ph idx="1"/>
          </p:nvPr>
        </p:nvSpPr>
        <p:spPr/>
        <p:txBody>
          <a:bodyPr>
            <a:normAutofit/>
          </a:bodyPr>
          <a:lstStyle/>
          <a:p>
            <a:endParaRPr lang="lt-LT" sz="2600" dirty="0">
              <a:solidFill>
                <a:schemeClr val="tx1"/>
              </a:solidFill>
              <a:latin typeface="Calibri" panose="020F0502020204030204" pitchFamily="34" charset="0"/>
              <a:cs typeface="Calibri" panose="020F0502020204030204" pitchFamily="34" charset="0"/>
            </a:endParaRPr>
          </a:p>
          <a:p>
            <a:r>
              <a:rPr lang="lt-LT" sz="2800" dirty="0">
                <a:solidFill>
                  <a:schemeClr val="tx1"/>
                </a:solidFill>
              </a:rPr>
              <a:t>Muitinės pareigūnai</a:t>
            </a:r>
          </a:p>
          <a:p>
            <a:pPr marL="0" indent="0">
              <a:buNone/>
            </a:pPr>
            <a:endParaRPr lang="lt-LT" sz="2800" dirty="0">
              <a:solidFill>
                <a:schemeClr val="tx1"/>
              </a:solidFill>
            </a:endParaRPr>
          </a:p>
          <a:p>
            <a:r>
              <a:rPr lang="lt-LT" sz="2800" dirty="0">
                <a:solidFill>
                  <a:schemeClr val="tx1"/>
                </a:solidFill>
              </a:rPr>
              <a:t>NVSC (pagal </a:t>
            </a:r>
            <a:r>
              <a:rPr lang="lt-LT" sz="2800">
                <a:solidFill>
                  <a:schemeClr val="tx1"/>
                </a:solidFill>
              </a:rPr>
              <a:t>Muitinės poreikį) </a:t>
            </a:r>
            <a:endParaRPr lang="lt-LT" sz="2800" dirty="0">
              <a:solidFill>
                <a:schemeClr val="tx1"/>
              </a:solidFill>
            </a:endParaRPr>
          </a:p>
          <a:p>
            <a:endParaRPr lang="lt-LT" sz="2600" dirty="0">
              <a:solidFill>
                <a:schemeClr val="tx1"/>
              </a:solidFill>
              <a:latin typeface="Calibri" panose="020F0502020204030204" pitchFamily="34" charset="0"/>
              <a:cs typeface="Calibri" panose="020F0502020204030204" pitchFamily="34" charset="0"/>
            </a:endParaRPr>
          </a:p>
          <a:p>
            <a:pPr marL="0" indent="0">
              <a:buNone/>
            </a:pPr>
            <a:endParaRPr lang="lt-LT" sz="2400" dirty="0">
              <a:solidFill>
                <a:schemeClr val="tx1"/>
              </a:solidFill>
              <a:latin typeface="Calibri" panose="020F0502020204030204" pitchFamily="34" charset="0"/>
              <a:cs typeface="Calibri" panose="020F0502020204030204" pitchFamily="34" charset="0"/>
            </a:endParaRPr>
          </a:p>
          <a:p>
            <a:endParaRPr lang="lt-LT" sz="2800" dirty="0">
              <a:solidFill>
                <a:schemeClr val="tx1"/>
              </a:solidFill>
            </a:endParaRPr>
          </a:p>
          <a:p>
            <a:endParaRPr lang="lt-LT" sz="2400" dirty="0">
              <a:solidFill>
                <a:schemeClr val="tx1"/>
              </a:solidFill>
            </a:endParaRPr>
          </a:p>
          <a:p>
            <a:endParaRPr lang="lt-LT" sz="2400" dirty="0">
              <a:solidFill>
                <a:schemeClr val="tx1"/>
              </a:solidFill>
            </a:endParaRPr>
          </a:p>
          <a:p>
            <a:pPr marL="0" indent="0">
              <a:buNone/>
            </a:pPr>
            <a:endParaRPr lang="lt-LT" sz="2400" dirty="0">
              <a:solidFill>
                <a:schemeClr val="tx1"/>
              </a:solidFill>
            </a:endParaRPr>
          </a:p>
          <a:p>
            <a:endParaRPr lang="lt-LT" sz="2400" dirty="0">
              <a:solidFill>
                <a:schemeClr val="tx1"/>
              </a:solidFill>
            </a:endParaRPr>
          </a:p>
          <a:p>
            <a:endParaRPr lang="lt-LT" dirty="0"/>
          </a:p>
        </p:txBody>
      </p:sp>
      <p:pic>
        <p:nvPicPr>
          <p:cNvPr id="4" name="Picture 3">
            <a:extLst>
              <a:ext uri="{FF2B5EF4-FFF2-40B4-BE49-F238E27FC236}">
                <a16:creationId xmlns:a16="http://schemas.microsoft.com/office/drawing/2014/main" id="{3F57B451-174E-4884-9E82-42EED2EF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spTree>
    <p:extLst>
      <p:ext uri="{BB962C8B-B14F-4D97-AF65-F5344CB8AC3E}">
        <p14:creationId xmlns:p14="http://schemas.microsoft.com/office/powerpoint/2010/main" val="11671451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F22-C4C2-426A-ABDA-C02DA6A09F7F}"/>
              </a:ext>
            </a:extLst>
          </p:cNvPr>
          <p:cNvSpPr>
            <a:spLocks noGrp="1"/>
          </p:cNvSpPr>
          <p:nvPr>
            <p:ph type="title"/>
          </p:nvPr>
        </p:nvSpPr>
        <p:spPr/>
        <p:txBody>
          <a:bodyPr>
            <a:normAutofit/>
          </a:bodyPr>
          <a:lstStyle/>
          <a:p>
            <a:r>
              <a:rPr lang="lt-LT" dirty="0">
                <a:cs typeface="Calibri" panose="020F0502020204030204" pitchFamily="34" charset="0"/>
              </a:rPr>
              <a:t>Ribiniai produktai</a:t>
            </a:r>
          </a:p>
        </p:txBody>
      </p:sp>
      <p:sp>
        <p:nvSpPr>
          <p:cNvPr id="3" name="Content Placeholder 2">
            <a:extLst>
              <a:ext uri="{FF2B5EF4-FFF2-40B4-BE49-F238E27FC236}">
                <a16:creationId xmlns:a16="http://schemas.microsoft.com/office/drawing/2014/main" id="{5C439C81-8E23-4575-8AD1-45F642199D06}"/>
              </a:ext>
            </a:extLst>
          </p:cNvPr>
          <p:cNvSpPr>
            <a:spLocks noGrp="1"/>
          </p:cNvSpPr>
          <p:nvPr>
            <p:ph idx="1"/>
          </p:nvPr>
        </p:nvSpPr>
        <p:spPr/>
        <p:txBody>
          <a:bodyPr>
            <a:normAutofit fontScale="25000" lnSpcReduction="20000"/>
          </a:bodyPr>
          <a:lstStyle/>
          <a:p>
            <a:endParaRPr lang="lt-LT" sz="3400" dirty="0"/>
          </a:p>
          <a:p>
            <a:r>
              <a:rPr lang="lt-LT" sz="7200" dirty="0"/>
              <a:t>blakstienų ar dirbtinių nagų klijai, kurių kombinuotosios nomenklatūros (KN) kodas 35061000 atitinka mažmeninei prekybai teikiamus klijus, o ne kosmetikos gaminius</a:t>
            </a:r>
          </a:p>
          <a:p>
            <a:r>
              <a:rPr lang="lt-LT" sz="7200" dirty="0"/>
              <a:t>o</a:t>
            </a:r>
            <a:r>
              <a:rPr lang="lt-LT" sz="7200"/>
              <a:t>dos </a:t>
            </a:r>
            <a:r>
              <a:rPr lang="lt-LT" sz="7200" dirty="0"/>
              <a:t>antiseptiniai ir dezinfekciniai produktai, kurie patenka į vaistų, </a:t>
            </a:r>
            <a:r>
              <a:rPr lang="lt-LT" sz="7200" dirty="0" err="1"/>
              <a:t>biocidų</a:t>
            </a:r>
            <a:r>
              <a:rPr lang="lt-LT" sz="7200" dirty="0"/>
              <a:t> ar medicinos priemonių reguliavimo sritį</a:t>
            </a:r>
          </a:p>
          <a:p>
            <a:r>
              <a:rPr lang="lt-LT" sz="7200" dirty="0"/>
              <a:t>produktai, kurių sudėtyje yra „augimo faktorius“</a:t>
            </a:r>
          </a:p>
          <a:p>
            <a:r>
              <a:rPr lang="lt-LT" sz="7200" dirty="0"/>
              <a:t>tatuiruočių dažai, kurie yra reglamentuojami pagal  REACH reglamentą</a:t>
            </a:r>
          </a:p>
          <a:p>
            <a:r>
              <a:rPr lang="lt-LT" sz="7200" dirty="0"/>
              <a:t>turi CE ženklinimą, skirti naudoti injekcijomis, kurie patenka į kitų teisės aktų </a:t>
            </a:r>
            <a:r>
              <a:rPr lang="lt-LT" sz="7200" dirty="0" err="1"/>
              <a:t>t.y</a:t>
            </a:r>
            <a:r>
              <a:rPr lang="lt-LT" sz="7200" dirty="0"/>
              <a:t>. medicinos priemonių reguliavimo sritį</a:t>
            </a:r>
          </a:p>
          <a:p>
            <a:endParaRPr lang="lt-LT" sz="9600" dirty="0"/>
          </a:p>
          <a:p>
            <a:endParaRPr lang="lt-LT" sz="8400" dirty="0"/>
          </a:p>
          <a:p>
            <a:endParaRPr lang="lt-LT" sz="2400" dirty="0"/>
          </a:p>
          <a:p>
            <a:pPr marL="0" indent="0">
              <a:buNone/>
            </a:pPr>
            <a:endParaRPr lang="lt-LT" altLang="lt-LT" sz="2400" b="1" dirty="0">
              <a:cs typeface="Calibri" panose="020F0502020204030204" pitchFamily="34" charset="0"/>
            </a:endParaRPr>
          </a:p>
          <a:p>
            <a:pPr marL="0" indent="0" algn="just">
              <a:buNone/>
            </a:pPr>
            <a:r>
              <a:rPr lang="lt-LT" altLang="lt-LT" sz="2400" dirty="0">
                <a:cs typeface="Calibri" panose="020F0502020204030204" pitchFamily="34" charset="0"/>
              </a:rPr>
              <a:t> </a:t>
            </a:r>
          </a:p>
          <a:p>
            <a:pPr marL="0" indent="0">
              <a:buNone/>
            </a:pPr>
            <a:endParaRPr lang="lt-LT" altLang="lt-LT" sz="2400" dirty="0">
              <a:cs typeface="Calibri" panose="020F0502020204030204" pitchFamily="34" charset="0"/>
            </a:endParaRPr>
          </a:p>
          <a:p>
            <a:pPr marL="0" indent="0">
              <a:buNone/>
            </a:pPr>
            <a:endParaRPr lang="lt-LT" sz="2400" dirty="0">
              <a:solidFill>
                <a:schemeClr val="tx1"/>
              </a:solidFill>
            </a:endParaRPr>
          </a:p>
          <a:p>
            <a:endParaRPr lang="lt-LT" sz="2400" dirty="0">
              <a:solidFill>
                <a:schemeClr val="tx1"/>
              </a:solidFill>
            </a:endParaRPr>
          </a:p>
          <a:p>
            <a:pPr marL="0" indent="0">
              <a:buNone/>
            </a:pPr>
            <a:endParaRPr lang="lt-LT" sz="2400" dirty="0">
              <a:solidFill>
                <a:schemeClr val="tx1"/>
              </a:solidFill>
            </a:endParaRPr>
          </a:p>
          <a:p>
            <a:endParaRPr lang="lt-LT" sz="2400" dirty="0">
              <a:solidFill>
                <a:schemeClr val="tx1"/>
              </a:solidFill>
            </a:endParaRPr>
          </a:p>
          <a:p>
            <a:endParaRPr lang="lt-LT" dirty="0"/>
          </a:p>
        </p:txBody>
      </p:sp>
      <p:pic>
        <p:nvPicPr>
          <p:cNvPr id="4" name="Picture 3">
            <a:extLst>
              <a:ext uri="{FF2B5EF4-FFF2-40B4-BE49-F238E27FC236}">
                <a16:creationId xmlns:a16="http://schemas.microsoft.com/office/drawing/2014/main" id="{3F57B451-174E-4884-9E82-42EED2EF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spTree>
    <p:extLst>
      <p:ext uri="{BB962C8B-B14F-4D97-AF65-F5344CB8AC3E}">
        <p14:creationId xmlns:p14="http://schemas.microsoft.com/office/powerpoint/2010/main" val="28174594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8FB5F-AEF4-40C6-B829-557701328934}"/>
              </a:ext>
            </a:extLst>
          </p:cNvPr>
          <p:cNvSpPr>
            <a:spLocks noGrp="1"/>
          </p:cNvSpPr>
          <p:nvPr>
            <p:ph type="ctrTitle"/>
          </p:nvPr>
        </p:nvSpPr>
        <p:spPr>
          <a:xfrm>
            <a:off x="1723927" y="1027522"/>
            <a:ext cx="8991600" cy="3223967"/>
          </a:xfrm>
        </p:spPr>
        <p:txBody>
          <a:bodyPr>
            <a:noAutofit/>
          </a:bodyPr>
          <a:lstStyle/>
          <a:p>
            <a:r>
              <a:rPr lang="lt-LT" sz="3600" dirty="0"/>
              <a:t>Ačiū už dėmesį</a:t>
            </a:r>
          </a:p>
        </p:txBody>
      </p:sp>
      <p:sp>
        <p:nvSpPr>
          <p:cNvPr id="3" name="Subtitle 2">
            <a:extLst>
              <a:ext uri="{FF2B5EF4-FFF2-40B4-BE49-F238E27FC236}">
                <a16:creationId xmlns:a16="http://schemas.microsoft.com/office/drawing/2014/main" id="{2C5FD8E4-990B-4CCA-8394-BDF7C964093F}"/>
              </a:ext>
            </a:extLst>
          </p:cNvPr>
          <p:cNvSpPr>
            <a:spLocks noGrp="1"/>
          </p:cNvSpPr>
          <p:nvPr>
            <p:ph type="subTitle" idx="1"/>
          </p:nvPr>
        </p:nvSpPr>
        <p:spPr/>
        <p:txBody>
          <a:bodyPr>
            <a:noAutofit/>
          </a:bodyPr>
          <a:lstStyle/>
          <a:p>
            <a:endParaRPr lang="lt-LT" sz="1400" dirty="0"/>
          </a:p>
        </p:txBody>
      </p:sp>
    </p:spTree>
    <p:extLst>
      <p:ext uri="{BB962C8B-B14F-4D97-AF65-F5344CB8AC3E}">
        <p14:creationId xmlns:p14="http://schemas.microsoft.com/office/powerpoint/2010/main" val="3341696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F22-C4C2-426A-ABDA-C02DA6A09F7F}"/>
              </a:ext>
            </a:extLst>
          </p:cNvPr>
          <p:cNvSpPr>
            <a:spLocks noGrp="1"/>
          </p:cNvSpPr>
          <p:nvPr>
            <p:ph type="title"/>
          </p:nvPr>
        </p:nvSpPr>
        <p:spPr/>
        <p:txBody>
          <a:bodyPr/>
          <a:lstStyle/>
          <a:p>
            <a:r>
              <a:rPr lang="lt-LT" dirty="0"/>
              <a:t>Muitinės pareigūnų veiksmai</a:t>
            </a:r>
          </a:p>
        </p:txBody>
      </p:sp>
      <p:sp>
        <p:nvSpPr>
          <p:cNvPr id="3" name="Content Placeholder 2">
            <a:extLst>
              <a:ext uri="{FF2B5EF4-FFF2-40B4-BE49-F238E27FC236}">
                <a16:creationId xmlns:a16="http://schemas.microsoft.com/office/drawing/2014/main" id="{5C439C81-8E23-4575-8AD1-45F642199D06}"/>
              </a:ext>
            </a:extLst>
          </p:cNvPr>
          <p:cNvSpPr>
            <a:spLocks noGrp="1"/>
          </p:cNvSpPr>
          <p:nvPr>
            <p:ph idx="1"/>
          </p:nvPr>
        </p:nvSpPr>
        <p:spPr/>
        <p:txBody>
          <a:bodyPr>
            <a:normAutofit/>
          </a:bodyPr>
          <a:lstStyle/>
          <a:p>
            <a:endParaRPr lang="lt-LT" sz="2800" dirty="0">
              <a:solidFill>
                <a:schemeClr val="tx1"/>
              </a:solidFill>
            </a:endParaRPr>
          </a:p>
          <a:p>
            <a:r>
              <a:rPr lang="lt-LT" sz="2800" dirty="0">
                <a:solidFill>
                  <a:schemeClr val="tx1"/>
                </a:solidFill>
              </a:rPr>
              <a:t>Kosmetikos gaminių vertinimas pagal kontrolinį sąrašą (klausimyną)</a:t>
            </a:r>
          </a:p>
          <a:p>
            <a:r>
              <a:rPr lang="lt-LT" sz="2800" dirty="0">
                <a:solidFill>
                  <a:schemeClr val="tx1"/>
                </a:solidFill>
              </a:rPr>
              <a:t>Konsultacija su NVSC</a:t>
            </a:r>
          </a:p>
          <a:p>
            <a:r>
              <a:rPr lang="lt-LT" sz="2800" dirty="0">
                <a:solidFill>
                  <a:schemeClr val="tx1"/>
                </a:solidFill>
              </a:rPr>
              <a:t>Pranešimo teikimas NVSC</a:t>
            </a:r>
          </a:p>
          <a:p>
            <a:endParaRPr lang="lt-LT" sz="2600" dirty="0">
              <a:solidFill>
                <a:schemeClr val="tx1"/>
              </a:solidFill>
              <a:latin typeface="Calibri" panose="020F0502020204030204" pitchFamily="34" charset="0"/>
              <a:cs typeface="Calibri" panose="020F0502020204030204" pitchFamily="34" charset="0"/>
            </a:endParaRPr>
          </a:p>
          <a:p>
            <a:pPr marL="0" indent="0">
              <a:buNone/>
            </a:pPr>
            <a:endParaRPr lang="lt-LT" sz="2400" dirty="0">
              <a:solidFill>
                <a:schemeClr val="tx1"/>
              </a:solidFill>
              <a:latin typeface="Calibri" panose="020F0502020204030204" pitchFamily="34" charset="0"/>
              <a:cs typeface="Calibri" panose="020F0502020204030204" pitchFamily="34" charset="0"/>
            </a:endParaRPr>
          </a:p>
          <a:p>
            <a:endParaRPr lang="lt-LT" sz="2800" dirty="0">
              <a:solidFill>
                <a:schemeClr val="tx1"/>
              </a:solidFill>
            </a:endParaRPr>
          </a:p>
          <a:p>
            <a:endParaRPr lang="lt-LT" sz="2400" dirty="0">
              <a:solidFill>
                <a:schemeClr val="tx1"/>
              </a:solidFill>
            </a:endParaRPr>
          </a:p>
          <a:p>
            <a:endParaRPr lang="lt-LT" sz="2400" dirty="0">
              <a:solidFill>
                <a:schemeClr val="tx1"/>
              </a:solidFill>
            </a:endParaRPr>
          </a:p>
          <a:p>
            <a:pPr marL="0" indent="0">
              <a:buNone/>
            </a:pPr>
            <a:endParaRPr lang="lt-LT" sz="2400" dirty="0">
              <a:solidFill>
                <a:schemeClr val="tx1"/>
              </a:solidFill>
            </a:endParaRPr>
          </a:p>
          <a:p>
            <a:endParaRPr lang="lt-LT" sz="2400" dirty="0">
              <a:solidFill>
                <a:schemeClr val="tx1"/>
              </a:solidFill>
            </a:endParaRPr>
          </a:p>
          <a:p>
            <a:endParaRPr lang="lt-LT" dirty="0"/>
          </a:p>
        </p:txBody>
      </p:sp>
      <p:pic>
        <p:nvPicPr>
          <p:cNvPr id="4" name="Picture 3">
            <a:extLst>
              <a:ext uri="{FF2B5EF4-FFF2-40B4-BE49-F238E27FC236}">
                <a16:creationId xmlns:a16="http://schemas.microsoft.com/office/drawing/2014/main" id="{3F57B451-174E-4884-9E82-42EED2EF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spTree>
    <p:extLst>
      <p:ext uri="{BB962C8B-B14F-4D97-AF65-F5344CB8AC3E}">
        <p14:creationId xmlns:p14="http://schemas.microsoft.com/office/powerpoint/2010/main" val="1120843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F22-C4C2-426A-ABDA-C02DA6A09F7F}"/>
              </a:ext>
            </a:extLst>
          </p:cNvPr>
          <p:cNvSpPr>
            <a:spLocks noGrp="1"/>
          </p:cNvSpPr>
          <p:nvPr>
            <p:ph type="title"/>
          </p:nvPr>
        </p:nvSpPr>
        <p:spPr/>
        <p:txBody>
          <a:bodyPr/>
          <a:lstStyle/>
          <a:p>
            <a:r>
              <a:rPr lang="lt-LT" dirty="0"/>
              <a:t>Reikalavimai importuotojams, gaminiams</a:t>
            </a:r>
          </a:p>
        </p:txBody>
      </p:sp>
      <p:sp>
        <p:nvSpPr>
          <p:cNvPr id="3" name="Content Placeholder 2">
            <a:extLst>
              <a:ext uri="{FF2B5EF4-FFF2-40B4-BE49-F238E27FC236}">
                <a16:creationId xmlns:a16="http://schemas.microsoft.com/office/drawing/2014/main" id="{5C439C81-8E23-4575-8AD1-45F642199D06}"/>
              </a:ext>
            </a:extLst>
          </p:cNvPr>
          <p:cNvSpPr>
            <a:spLocks noGrp="1"/>
          </p:cNvSpPr>
          <p:nvPr>
            <p:ph idx="1"/>
          </p:nvPr>
        </p:nvSpPr>
        <p:spPr/>
        <p:txBody>
          <a:bodyPr>
            <a:normAutofit/>
          </a:bodyPr>
          <a:lstStyle/>
          <a:p>
            <a:endParaRPr lang="lt-LT" sz="2400" dirty="0">
              <a:solidFill>
                <a:schemeClr val="tx1"/>
              </a:solidFill>
            </a:endParaRPr>
          </a:p>
          <a:p>
            <a:pPr marL="0" indent="0">
              <a:buNone/>
            </a:pPr>
            <a:r>
              <a:rPr lang="lt-LT" sz="3200" dirty="0">
                <a:solidFill>
                  <a:schemeClr val="tx1"/>
                </a:solidFill>
                <a:cs typeface="Calibri" panose="020F0502020204030204" pitchFamily="34" charset="0"/>
              </a:rPr>
              <a:t>Atitiktis</a:t>
            </a:r>
            <a:r>
              <a:rPr lang="lt-LT" sz="3200" b="1" dirty="0">
                <a:solidFill>
                  <a:schemeClr val="tx1"/>
                </a:solidFill>
                <a:cs typeface="Calibri" panose="020F0502020204030204" pitchFamily="34" charset="0"/>
              </a:rPr>
              <a:t> Reglamento (EB) Nr. 1223/2009 </a:t>
            </a:r>
            <a:r>
              <a:rPr lang="lt-LT" sz="3200" dirty="0">
                <a:solidFill>
                  <a:schemeClr val="tx1"/>
                </a:solidFill>
                <a:cs typeface="Calibri" panose="020F0502020204030204" pitchFamily="34" charset="0"/>
              </a:rPr>
              <a:t>reikalavimams</a:t>
            </a:r>
          </a:p>
          <a:p>
            <a:pPr marL="0" indent="0">
              <a:buNone/>
            </a:pPr>
            <a:r>
              <a:rPr lang="lt-LT" sz="1600" dirty="0">
                <a:solidFill>
                  <a:srgbClr val="0070C0"/>
                </a:solidFill>
              </a:rPr>
              <a:t>https://eur-lex.europa.eu/legal-content/EN/TXT/?uri=CELEX%3A02009R1223-20260501</a:t>
            </a:r>
          </a:p>
          <a:p>
            <a:pPr marL="0" indent="0">
              <a:buNone/>
            </a:pPr>
            <a:endParaRPr lang="lt-LT" sz="2400" dirty="0">
              <a:solidFill>
                <a:schemeClr val="tx1"/>
              </a:solidFill>
              <a:cs typeface="Calibri" panose="020F0502020204030204" pitchFamily="34" charset="0"/>
            </a:endParaRPr>
          </a:p>
          <a:p>
            <a:pPr marL="0" indent="0">
              <a:buNone/>
            </a:pPr>
            <a:endParaRPr lang="lt-LT" sz="2400" dirty="0">
              <a:solidFill>
                <a:schemeClr val="tx1"/>
              </a:solidFill>
              <a:latin typeface="Calibri" panose="020F0502020204030204" pitchFamily="34" charset="0"/>
              <a:cs typeface="Calibri" panose="020F0502020204030204" pitchFamily="34" charset="0"/>
            </a:endParaRPr>
          </a:p>
          <a:p>
            <a:endParaRPr lang="lt-LT" sz="2800" dirty="0">
              <a:solidFill>
                <a:schemeClr val="tx1"/>
              </a:solidFill>
            </a:endParaRPr>
          </a:p>
          <a:p>
            <a:endParaRPr lang="lt-LT" sz="2400" dirty="0">
              <a:solidFill>
                <a:schemeClr val="tx1"/>
              </a:solidFill>
            </a:endParaRPr>
          </a:p>
          <a:p>
            <a:endParaRPr lang="lt-LT" sz="2400" dirty="0">
              <a:solidFill>
                <a:schemeClr val="tx1"/>
              </a:solidFill>
            </a:endParaRPr>
          </a:p>
          <a:p>
            <a:pPr marL="0" indent="0">
              <a:buNone/>
            </a:pPr>
            <a:endParaRPr lang="lt-LT" sz="2400" dirty="0">
              <a:solidFill>
                <a:schemeClr val="tx1"/>
              </a:solidFill>
            </a:endParaRPr>
          </a:p>
          <a:p>
            <a:endParaRPr lang="lt-LT" sz="2400" dirty="0">
              <a:solidFill>
                <a:schemeClr val="tx1"/>
              </a:solidFill>
            </a:endParaRPr>
          </a:p>
          <a:p>
            <a:endParaRPr lang="lt-LT" dirty="0"/>
          </a:p>
        </p:txBody>
      </p:sp>
      <p:pic>
        <p:nvPicPr>
          <p:cNvPr id="4" name="Picture 3">
            <a:extLst>
              <a:ext uri="{FF2B5EF4-FFF2-40B4-BE49-F238E27FC236}">
                <a16:creationId xmlns:a16="http://schemas.microsoft.com/office/drawing/2014/main" id="{3F57B451-174E-4884-9E82-42EED2EF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spTree>
    <p:extLst>
      <p:ext uri="{BB962C8B-B14F-4D97-AF65-F5344CB8AC3E}">
        <p14:creationId xmlns:p14="http://schemas.microsoft.com/office/powerpoint/2010/main" val="3982969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F22-C4C2-426A-ABDA-C02DA6A09F7F}"/>
              </a:ext>
            </a:extLst>
          </p:cNvPr>
          <p:cNvSpPr>
            <a:spLocks noGrp="1"/>
          </p:cNvSpPr>
          <p:nvPr>
            <p:ph type="title"/>
          </p:nvPr>
        </p:nvSpPr>
        <p:spPr/>
        <p:txBody>
          <a:bodyPr>
            <a:normAutofit/>
          </a:bodyPr>
          <a:lstStyle/>
          <a:p>
            <a:r>
              <a:rPr lang="lt-LT" sz="2400" dirty="0"/>
              <a:t>Reikalavimai importuotojams, gaminiams. Reglamentas (EB) NR.1223/2009</a:t>
            </a:r>
          </a:p>
        </p:txBody>
      </p:sp>
      <p:sp>
        <p:nvSpPr>
          <p:cNvPr id="3" name="Content Placeholder 2">
            <a:extLst>
              <a:ext uri="{FF2B5EF4-FFF2-40B4-BE49-F238E27FC236}">
                <a16:creationId xmlns:a16="http://schemas.microsoft.com/office/drawing/2014/main" id="{5C439C81-8E23-4575-8AD1-45F642199D06}"/>
              </a:ext>
            </a:extLst>
          </p:cNvPr>
          <p:cNvSpPr>
            <a:spLocks noGrp="1"/>
          </p:cNvSpPr>
          <p:nvPr>
            <p:ph idx="1"/>
          </p:nvPr>
        </p:nvSpPr>
        <p:spPr/>
        <p:txBody>
          <a:bodyPr>
            <a:normAutofit/>
          </a:bodyPr>
          <a:lstStyle/>
          <a:p>
            <a:r>
              <a:rPr lang="lt-LT" sz="2800" dirty="0">
                <a:solidFill>
                  <a:schemeClr val="tx1"/>
                </a:solidFill>
              </a:rPr>
              <a:t>Forma, išvaizda</a:t>
            </a:r>
          </a:p>
          <a:p>
            <a:endParaRPr lang="lt-LT" sz="2800" dirty="0">
              <a:solidFill>
                <a:schemeClr val="tx1"/>
              </a:solidFill>
            </a:endParaRPr>
          </a:p>
          <a:p>
            <a:r>
              <a:rPr lang="lt-LT" sz="2800" dirty="0">
                <a:solidFill>
                  <a:schemeClr val="tx1"/>
                </a:solidFill>
                <a:cs typeface="Calibri" panose="020F0502020204030204" pitchFamily="34" charset="0"/>
              </a:rPr>
              <a:t>Ženklinimas</a:t>
            </a:r>
          </a:p>
          <a:p>
            <a:endParaRPr lang="lt-LT" sz="2800" dirty="0">
              <a:solidFill>
                <a:schemeClr val="tx1"/>
              </a:solidFill>
              <a:cs typeface="Calibri" panose="020F0502020204030204" pitchFamily="34" charset="0"/>
            </a:endParaRPr>
          </a:p>
          <a:p>
            <a:r>
              <a:rPr lang="lt-LT" sz="2800" dirty="0">
                <a:solidFill>
                  <a:schemeClr val="tx1"/>
                </a:solidFill>
                <a:cs typeface="Calibri" panose="020F0502020204030204" pitchFamily="34" charset="0"/>
              </a:rPr>
              <a:t>Dokumentai</a:t>
            </a:r>
          </a:p>
          <a:p>
            <a:pPr marL="0" indent="0">
              <a:buNone/>
            </a:pPr>
            <a:endParaRPr lang="lt-LT" sz="2400" dirty="0">
              <a:solidFill>
                <a:schemeClr val="tx1"/>
              </a:solidFill>
              <a:latin typeface="Calibri" panose="020F0502020204030204" pitchFamily="34" charset="0"/>
              <a:cs typeface="Calibri" panose="020F0502020204030204" pitchFamily="34" charset="0"/>
            </a:endParaRPr>
          </a:p>
          <a:p>
            <a:endParaRPr lang="lt-LT" sz="2800" dirty="0">
              <a:solidFill>
                <a:schemeClr val="tx1"/>
              </a:solidFill>
            </a:endParaRPr>
          </a:p>
          <a:p>
            <a:endParaRPr lang="lt-LT" sz="2400" dirty="0">
              <a:solidFill>
                <a:schemeClr val="tx1"/>
              </a:solidFill>
            </a:endParaRPr>
          </a:p>
          <a:p>
            <a:endParaRPr lang="lt-LT" sz="2400" dirty="0">
              <a:solidFill>
                <a:schemeClr val="tx1"/>
              </a:solidFill>
            </a:endParaRPr>
          </a:p>
          <a:p>
            <a:pPr marL="0" indent="0">
              <a:buNone/>
            </a:pPr>
            <a:endParaRPr lang="lt-LT" sz="2400" dirty="0">
              <a:solidFill>
                <a:schemeClr val="tx1"/>
              </a:solidFill>
            </a:endParaRPr>
          </a:p>
          <a:p>
            <a:endParaRPr lang="lt-LT" sz="2400" dirty="0">
              <a:solidFill>
                <a:schemeClr val="tx1"/>
              </a:solidFill>
            </a:endParaRPr>
          </a:p>
          <a:p>
            <a:endParaRPr lang="lt-LT" dirty="0"/>
          </a:p>
        </p:txBody>
      </p:sp>
      <p:pic>
        <p:nvPicPr>
          <p:cNvPr id="4" name="Picture 3">
            <a:extLst>
              <a:ext uri="{FF2B5EF4-FFF2-40B4-BE49-F238E27FC236}">
                <a16:creationId xmlns:a16="http://schemas.microsoft.com/office/drawing/2014/main" id="{3F57B451-174E-4884-9E82-42EED2EF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spTree>
    <p:extLst>
      <p:ext uri="{BB962C8B-B14F-4D97-AF65-F5344CB8AC3E}">
        <p14:creationId xmlns:p14="http://schemas.microsoft.com/office/powerpoint/2010/main" val="1171259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F22-C4C2-426A-ABDA-C02DA6A09F7F}"/>
              </a:ext>
            </a:extLst>
          </p:cNvPr>
          <p:cNvSpPr>
            <a:spLocks noGrp="1"/>
          </p:cNvSpPr>
          <p:nvPr>
            <p:ph type="title"/>
          </p:nvPr>
        </p:nvSpPr>
        <p:spPr/>
        <p:txBody>
          <a:bodyPr>
            <a:normAutofit/>
          </a:bodyPr>
          <a:lstStyle/>
          <a:p>
            <a:r>
              <a:rPr lang="lt-LT" sz="2600" dirty="0"/>
              <a:t>Reikalavimai importuotojams, gaminiams. Gaminio forma, išvaizda</a:t>
            </a:r>
          </a:p>
        </p:txBody>
      </p:sp>
      <p:sp>
        <p:nvSpPr>
          <p:cNvPr id="3" name="Content Placeholder 2">
            <a:extLst>
              <a:ext uri="{FF2B5EF4-FFF2-40B4-BE49-F238E27FC236}">
                <a16:creationId xmlns:a16="http://schemas.microsoft.com/office/drawing/2014/main" id="{5C439C81-8E23-4575-8AD1-45F642199D06}"/>
              </a:ext>
            </a:extLst>
          </p:cNvPr>
          <p:cNvSpPr>
            <a:spLocks noGrp="1"/>
          </p:cNvSpPr>
          <p:nvPr>
            <p:ph idx="1"/>
          </p:nvPr>
        </p:nvSpPr>
        <p:spPr/>
        <p:txBody>
          <a:bodyPr>
            <a:normAutofit/>
          </a:bodyPr>
          <a:lstStyle/>
          <a:p>
            <a:pPr marL="0" indent="0">
              <a:buNone/>
            </a:pPr>
            <a:endParaRPr lang="lt-LT" sz="2400" dirty="0">
              <a:solidFill>
                <a:schemeClr val="tx1"/>
              </a:solidFill>
              <a:cs typeface="Calibri" panose="020F0502020204030204" pitchFamily="34" charset="0"/>
            </a:endParaRPr>
          </a:p>
          <a:p>
            <a:pPr marL="0" indent="0">
              <a:buNone/>
            </a:pPr>
            <a:r>
              <a:rPr lang="lt-LT" sz="2800" dirty="0">
                <a:solidFill>
                  <a:schemeClr val="tx1"/>
                </a:solidFill>
                <a:cs typeface="Calibri" panose="020F0502020204030204" pitchFamily="34" charset="0"/>
              </a:rPr>
              <a:t>Atitiktis</a:t>
            </a:r>
            <a:r>
              <a:rPr lang="lt-LT" sz="2800" b="1" dirty="0">
                <a:solidFill>
                  <a:schemeClr val="tx1"/>
                </a:solidFill>
                <a:cs typeface="Calibri" panose="020F0502020204030204" pitchFamily="34" charset="0"/>
              </a:rPr>
              <a:t> Reglamento (EB) Nr. 1223/2009 3 </a:t>
            </a:r>
            <a:r>
              <a:rPr lang="lt-LT" sz="2800" b="1" dirty="0" err="1">
                <a:solidFill>
                  <a:schemeClr val="tx1"/>
                </a:solidFill>
                <a:cs typeface="Calibri" panose="020F0502020204030204" pitchFamily="34" charset="0"/>
              </a:rPr>
              <a:t>strp</a:t>
            </a:r>
            <a:r>
              <a:rPr lang="lt-LT" sz="2800" b="1" dirty="0">
                <a:solidFill>
                  <a:schemeClr val="tx1"/>
                </a:solidFill>
                <a:cs typeface="Calibri" panose="020F0502020204030204" pitchFamily="34" charset="0"/>
              </a:rPr>
              <a:t>. </a:t>
            </a:r>
            <a:r>
              <a:rPr lang="lt-LT" sz="2800" i="1" dirty="0">
                <a:solidFill>
                  <a:schemeClr val="tx1"/>
                </a:solidFill>
                <a:cs typeface="Calibri" panose="020F0502020204030204" pitchFamily="34" charset="0"/>
              </a:rPr>
              <a:t>(Sauga) </a:t>
            </a:r>
            <a:r>
              <a:rPr lang="lt-LT" sz="2800" b="1" dirty="0">
                <a:solidFill>
                  <a:schemeClr val="tx1"/>
                </a:solidFill>
                <a:cs typeface="Calibri" panose="020F0502020204030204" pitchFamily="34" charset="0"/>
              </a:rPr>
              <a:t>a punkto reikalavimams</a:t>
            </a:r>
            <a:endParaRPr lang="lt-LT" sz="2800" b="1" i="1" dirty="0">
              <a:solidFill>
                <a:schemeClr val="tx1"/>
              </a:solidFill>
            </a:endParaRPr>
          </a:p>
          <a:p>
            <a:pPr marL="0" indent="0">
              <a:buNone/>
            </a:pPr>
            <a:endParaRPr lang="lt-LT" sz="1800" dirty="0">
              <a:effectLst/>
              <a:latin typeface="Times New Roman" panose="02020603050405020304" pitchFamily="18" charset="0"/>
              <a:ea typeface="Times New Roman" panose="02020603050405020304" pitchFamily="18" charset="0"/>
            </a:endParaRPr>
          </a:p>
          <a:p>
            <a:pPr marL="0" indent="0">
              <a:buNone/>
            </a:pPr>
            <a:r>
              <a:rPr lang="lt-LT" sz="1800" dirty="0">
                <a:effectLst/>
                <a:latin typeface="Times New Roman" panose="02020603050405020304" pitchFamily="18" charset="0"/>
                <a:ea typeface="Times New Roman" panose="02020603050405020304" pitchFamily="18" charset="0"/>
              </a:rPr>
              <a:t>(Kosmetikos gaminys dėl savo formos, kvapo, spalvos, išvaizdos, pakuotės, ženklinimo, tūrio ar dydžio nėra panašus į maisto produktą, dėl ko galėtų kilti pavojus vartotojų sveikatai ar saugai) </a:t>
            </a:r>
            <a:endParaRPr lang="lt-LT" sz="2400" dirty="0">
              <a:solidFill>
                <a:schemeClr val="tx1"/>
              </a:solidFill>
              <a:latin typeface="Calibri" panose="020F0502020204030204" pitchFamily="34" charset="0"/>
              <a:cs typeface="Calibri" panose="020F0502020204030204" pitchFamily="34" charset="0"/>
            </a:endParaRPr>
          </a:p>
          <a:p>
            <a:endParaRPr lang="lt-LT" sz="2800" dirty="0">
              <a:solidFill>
                <a:schemeClr val="tx1"/>
              </a:solidFill>
            </a:endParaRPr>
          </a:p>
          <a:p>
            <a:endParaRPr lang="lt-LT" sz="2400" dirty="0">
              <a:solidFill>
                <a:schemeClr val="tx1"/>
              </a:solidFill>
            </a:endParaRPr>
          </a:p>
          <a:p>
            <a:endParaRPr lang="lt-LT" sz="2400" dirty="0">
              <a:solidFill>
                <a:schemeClr val="tx1"/>
              </a:solidFill>
            </a:endParaRPr>
          </a:p>
          <a:p>
            <a:pPr marL="0" indent="0">
              <a:buNone/>
            </a:pPr>
            <a:endParaRPr lang="lt-LT" sz="2400" dirty="0">
              <a:solidFill>
                <a:schemeClr val="tx1"/>
              </a:solidFill>
            </a:endParaRPr>
          </a:p>
          <a:p>
            <a:endParaRPr lang="lt-LT" sz="2400" dirty="0">
              <a:solidFill>
                <a:schemeClr val="tx1"/>
              </a:solidFill>
            </a:endParaRPr>
          </a:p>
          <a:p>
            <a:endParaRPr lang="lt-LT" dirty="0"/>
          </a:p>
        </p:txBody>
      </p:sp>
      <p:pic>
        <p:nvPicPr>
          <p:cNvPr id="4" name="Picture 3">
            <a:extLst>
              <a:ext uri="{FF2B5EF4-FFF2-40B4-BE49-F238E27FC236}">
                <a16:creationId xmlns:a16="http://schemas.microsoft.com/office/drawing/2014/main" id="{3F57B451-174E-4884-9E82-42EED2EF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spTree>
    <p:extLst>
      <p:ext uri="{BB962C8B-B14F-4D97-AF65-F5344CB8AC3E}">
        <p14:creationId xmlns:p14="http://schemas.microsoft.com/office/powerpoint/2010/main" val="995007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F22-C4C2-426A-ABDA-C02DA6A09F7F}"/>
              </a:ext>
            </a:extLst>
          </p:cNvPr>
          <p:cNvSpPr>
            <a:spLocks noGrp="1"/>
          </p:cNvSpPr>
          <p:nvPr>
            <p:ph type="title"/>
          </p:nvPr>
        </p:nvSpPr>
        <p:spPr/>
        <p:txBody>
          <a:bodyPr>
            <a:normAutofit fontScale="90000"/>
          </a:bodyPr>
          <a:lstStyle/>
          <a:p>
            <a:r>
              <a:rPr lang="lt-LT" sz="3200" dirty="0"/>
              <a:t>Reikalavimai importuotojams, </a:t>
            </a:r>
            <a:r>
              <a:rPr lang="lt-LT" sz="3200"/>
              <a:t>gaminiams. Ženklinimas </a:t>
            </a:r>
            <a:r>
              <a:rPr lang="lt-LT" sz="3200" dirty="0"/>
              <a:t>(1)</a:t>
            </a:r>
            <a:endParaRPr lang="lt-LT" sz="3200" dirty="0">
              <a:cs typeface="Calibri" panose="020F0502020204030204" pitchFamily="34" charset="0"/>
            </a:endParaRPr>
          </a:p>
        </p:txBody>
      </p:sp>
      <p:sp>
        <p:nvSpPr>
          <p:cNvPr id="3" name="Content Placeholder 2">
            <a:extLst>
              <a:ext uri="{FF2B5EF4-FFF2-40B4-BE49-F238E27FC236}">
                <a16:creationId xmlns:a16="http://schemas.microsoft.com/office/drawing/2014/main" id="{5C439C81-8E23-4575-8AD1-45F642199D06}"/>
              </a:ext>
            </a:extLst>
          </p:cNvPr>
          <p:cNvSpPr>
            <a:spLocks noGrp="1"/>
          </p:cNvSpPr>
          <p:nvPr>
            <p:ph idx="1"/>
          </p:nvPr>
        </p:nvSpPr>
        <p:spPr/>
        <p:txBody>
          <a:bodyPr>
            <a:normAutofit fontScale="92500" lnSpcReduction="10000"/>
          </a:bodyPr>
          <a:lstStyle/>
          <a:p>
            <a:pPr marL="0" indent="0" algn="just">
              <a:buNone/>
              <a:defRPr/>
            </a:pPr>
            <a:r>
              <a:rPr lang="en-US" altLang="lt-LT" b="1" dirty="0" err="1">
                <a:cs typeface="Calibri" panose="020F0502020204030204" pitchFamily="34" charset="0"/>
              </a:rPr>
              <a:t>Reglamento</a:t>
            </a:r>
            <a:r>
              <a:rPr lang="en-US" altLang="lt-LT" b="1" dirty="0">
                <a:cs typeface="Calibri" panose="020F0502020204030204" pitchFamily="34" charset="0"/>
              </a:rPr>
              <a:t> (EB) Nr. 1223/2009</a:t>
            </a:r>
            <a:r>
              <a:rPr lang="lt-LT" altLang="lt-LT" b="1" dirty="0">
                <a:cs typeface="Calibri" panose="020F0502020204030204" pitchFamily="34" charset="0"/>
              </a:rPr>
              <a:t> 19 straipsnio 1 dalis</a:t>
            </a:r>
          </a:p>
          <a:p>
            <a:pPr algn="just">
              <a:buFontTx/>
              <a:buChar char="-"/>
              <a:defRPr/>
            </a:pPr>
            <a:r>
              <a:rPr lang="lt-LT" altLang="lt-LT" sz="1700" dirty="0">
                <a:solidFill>
                  <a:schemeClr val="tx1"/>
                </a:solidFill>
                <a:cs typeface="Calibri" panose="020F0502020204030204" pitchFamily="34" charset="0"/>
              </a:rPr>
              <a:t>Atsakingas asmuo</a:t>
            </a:r>
          </a:p>
          <a:p>
            <a:pPr algn="just">
              <a:buFontTx/>
              <a:buChar char="-"/>
              <a:defRPr/>
            </a:pPr>
            <a:r>
              <a:rPr lang="lt-LT" altLang="lt-LT" sz="1700" dirty="0">
                <a:solidFill>
                  <a:schemeClr val="tx1"/>
                </a:solidFill>
                <a:cs typeface="Calibri" panose="020F0502020204030204" pitchFamily="34" charset="0"/>
              </a:rPr>
              <a:t>Kilmės šalis</a:t>
            </a:r>
          </a:p>
          <a:p>
            <a:pPr algn="just">
              <a:buFontTx/>
              <a:buChar char="-"/>
              <a:defRPr/>
            </a:pPr>
            <a:r>
              <a:rPr lang="lt-LT" altLang="lt-LT" sz="1700" dirty="0">
                <a:solidFill>
                  <a:schemeClr val="tx1"/>
                </a:solidFill>
                <a:cs typeface="Calibri" panose="020F0502020204030204" pitchFamily="34" charset="0"/>
              </a:rPr>
              <a:t>Nominalus turinys</a:t>
            </a:r>
          </a:p>
          <a:p>
            <a:pPr algn="just">
              <a:buFontTx/>
              <a:buChar char="-"/>
              <a:defRPr/>
            </a:pPr>
            <a:r>
              <a:rPr lang="lt-LT" altLang="lt-LT" sz="1700" dirty="0">
                <a:solidFill>
                  <a:schemeClr val="tx1"/>
                </a:solidFill>
                <a:cs typeface="Calibri" panose="020F0502020204030204" pitchFamily="34" charset="0"/>
              </a:rPr>
              <a:t>Minimalaus tinkamumo termino data arba atidaryto indelio simbolis</a:t>
            </a:r>
          </a:p>
          <a:p>
            <a:pPr algn="just">
              <a:buFontTx/>
              <a:buChar char="-"/>
              <a:defRPr/>
            </a:pPr>
            <a:r>
              <a:rPr lang="lt-LT" altLang="lt-LT" sz="1700" dirty="0">
                <a:solidFill>
                  <a:schemeClr val="tx1"/>
                </a:solidFill>
                <a:cs typeface="Calibri" panose="020F0502020204030204" pitchFamily="34" charset="0"/>
              </a:rPr>
              <a:t>Nurodymai dėl atsargumo priemonių</a:t>
            </a:r>
          </a:p>
          <a:p>
            <a:pPr algn="just">
              <a:buFontTx/>
              <a:buChar char="-"/>
              <a:defRPr/>
            </a:pPr>
            <a:r>
              <a:rPr lang="lt-LT" altLang="lt-LT" sz="1700" dirty="0">
                <a:solidFill>
                  <a:schemeClr val="tx1"/>
                </a:solidFill>
                <a:cs typeface="Calibri" panose="020F0502020204030204" pitchFamily="34" charset="0"/>
              </a:rPr>
              <a:t>Gamybos partijos numeris</a:t>
            </a:r>
          </a:p>
          <a:p>
            <a:pPr algn="just">
              <a:buFontTx/>
              <a:buChar char="-"/>
              <a:defRPr/>
            </a:pPr>
            <a:r>
              <a:rPr lang="lt-LT" altLang="lt-LT" sz="1700" dirty="0">
                <a:solidFill>
                  <a:schemeClr val="tx1"/>
                </a:solidFill>
                <a:cs typeface="Calibri" panose="020F0502020204030204" pitchFamily="34" charset="0"/>
              </a:rPr>
              <a:t>Gaminio funkcija</a:t>
            </a:r>
          </a:p>
          <a:p>
            <a:pPr algn="just">
              <a:buFontTx/>
              <a:buChar char="-"/>
              <a:defRPr/>
            </a:pPr>
            <a:r>
              <a:rPr lang="lt-LT" altLang="lt-LT" sz="1700" dirty="0">
                <a:solidFill>
                  <a:schemeClr val="tx1"/>
                </a:solidFill>
                <a:cs typeface="Calibri" panose="020F0502020204030204" pitchFamily="34" charset="0"/>
              </a:rPr>
              <a:t>Ingredientų sąrašas</a:t>
            </a:r>
          </a:p>
          <a:p>
            <a:pPr algn="just">
              <a:buFontTx/>
              <a:buChar char="-"/>
              <a:defRPr/>
            </a:pPr>
            <a:endParaRPr lang="lt-LT" altLang="lt-LT" sz="1700" dirty="0">
              <a:solidFill>
                <a:schemeClr val="tx1"/>
              </a:solidFill>
              <a:cs typeface="Calibri" panose="020F0502020204030204" pitchFamily="34" charset="0"/>
            </a:endParaRPr>
          </a:p>
          <a:p>
            <a:pPr algn="just">
              <a:buFontTx/>
              <a:buChar char="-"/>
              <a:defRPr/>
            </a:pPr>
            <a:endParaRPr lang="lt-LT" altLang="lt-LT" sz="1700" dirty="0">
              <a:solidFill>
                <a:schemeClr val="tx1"/>
              </a:solidFill>
              <a:cs typeface="Calibri" panose="020F0502020204030204" pitchFamily="34" charset="0"/>
            </a:endParaRPr>
          </a:p>
          <a:p>
            <a:pPr marL="0" indent="0" algn="just">
              <a:buNone/>
              <a:defRPr/>
            </a:pPr>
            <a:endParaRPr lang="lt-LT" altLang="lt-LT" sz="2400" b="1" dirty="0">
              <a:cs typeface="Calibri" panose="020F0502020204030204" pitchFamily="34" charset="0"/>
            </a:endParaRPr>
          </a:p>
          <a:p>
            <a:pPr algn="just" eaLnBrk="1" hangingPunct="1">
              <a:buFont typeface="Wingdings 2" panose="05020102010507070707" pitchFamily="18" charset="2"/>
              <a:buNone/>
              <a:defRPr/>
            </a:pPr>
            <a:endParaRPr lang="lt-LT" altLang="lt-LT" sz="2400" dirty="0">
              <a:cs typeface="Calibri" panose="020F0502020204030204" pitchFamily="34" charset="0"/>
            </a:endParaRPr>
          </a:p>
          <a:p>
            <a:pPr marL="0" indent="0">
              <a:buNone/>
            </a:pPr>
            <a:endParaRPr lang="lt-LT" sz="2400" dirty="0">
              <a:solidFill>
                <a:schemeClr val="tx1"/>
              </a:solidFill>
              <a:cs typeface="Calibri" panose="020F0502020204030204" pitchFamily="34" charset="0"/>
            </a:endParaRPr>
          </a:p>
          <a:p>
            <a:pPr marL="0" indent="0">
              <a:buNone/>
            </a:pPr>
            <a:endParaRPr lang="lt-LT" sz="2400" dirty="0">
              <a:solidFill>
                <a:schemeClr val="tx1"/>
              </a:solidFill>
              <a:latin typeface="Calibri" panose="020F0502020204030204" pitchFamily="34" charset="0"/>
              <a:cs typeface="Calibri" panose="020F0502020204030204" pitchFamily="34" charset="0"/>
            </a:endParaRPr>
          </a:p>
          <a:p>
            <a:endParaRPr lang="lt-LT" sz="2800" dirty="0">
              <a:solidFill>
                <a:schemeClr val="tx1"/>
              </a:solidFill>
            </a:endParaRPr>
          </a:p>
          <a:p>
            <a:endParaRPr lang="lt-LT" sz="2400" dirty="0">
              <a:solidFill>
                <a:schemeClr val="tx1"/>
              </a:solidFill>
            </a:endParaRPr>
          </a:p>
          <a:p>
            <a:endParaRPr lang="lt-LT" sz="2400" dirty="0">
              <a:solidFill>
                <a:schemeClr val="tx1"/>
              </a:solidFill>
            </a:endParaRPr>
          </a:p>
          <a:p>
            <a:pPr marL="0" indent="0">
              <a:buNone/>
            </a:pPr>
            <a:endParaRPr lang="lt-LT" sz="2400" dirty="0">
              <a:solidFill>
                <a:schemeClr val="tx1"/>
              </a:solidFill>
            </a:endParaRPr>
          </a:p>
          <a:p>
            <a:endParaRPr lang="lt-LT" sz="2400" dirty="0">
              <a:solidFill>
                <a:schemeClr val="tx1"/>
              </a:solidFill>
            </a:endParaRPr>
          </a:p>
          <a:p>
            <a:endParaRPr lang="lt-LT" dirty="0"/>
          </a:p>
        </p:txBody>
      </p:sp>
      <p:pic>
        <p:nvPicPr>
          <p:cNvPr id="4" name="Picture 3">
            <a:extLst>
              <a:ext uri="{FF2B5EF4-FFF2-40B4-BE49-F238E27FC236}">
                <a16:creationId xmlns:a16="http://schemas.microsoft.com/office/drawing/2014/main" id="{3F57B451-174E-4884-9E82-42EED2EF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pic>
        <p:nvPicPr>
          <p:cNvPr id="9" name="Picture 8">
            <a:extLst>
              <a:ext uri="{FF2B5EF4-FFF2-40B4-BE49-F238E27FC236}">
                <a16:creationId xmlns:a16="http://schemas.microsoft.com/office/drawing/2014/main" id="{A35D2B67-CA31-47C3-819D-909A384EE0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54538" y="2821177"/>
            <a:ext cx="1137375" cy="1420304"/>
          </a:xfrm>
          <a:prstGeom prst="rect">
            <a:avLst/>
          </a:prstGeom>
        </p:spPr>
      </p:pic>
    </p:spTree>
    <p:extLst>
      <p:ext uri="{BB962C8B-B14F-4D97-AF65-F5344CB8AC3E}">
        <p14:creationId xmlns:p14="http://schemas.microsoft.com/office/powerpoint/2010/main" val="2957769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F22-C4C2-426A-ABDA-C02DA6A09F7F}"/>
              </a:ext>
            </a:extLst>
          </p:cNvPr>
          <p:cNvSpPr>
            <a:spLocks noGrp="1"/>
          </p:cNvSpPr>
          <p:nvPr>
            <p:ph type="title"/>
          </p:nvPr>
        </p:nvSpPr>
        <p:spPr/>
        <p:txBody>
          <a:bodyPr>
            <a:normAutofit/>
          </a:bodyPr>
          <a:lstStyle/>
          <a:p>
            <a:r>
              <a:rPr lang="lt-LT" dirty="0"/>
              <a:t>Reikalavimai importuotojams, gaminiams. Ženklinimas (2)</a:t>
            </a:r>
          </a:p>
        </p:txBody>
      </p:sp>
      <p:sp>
        <p:nvSpPr>
          <p:cNvPr id="3" name="Content Placeholder 2">
            <a:extLst>
              <a:ext uri="{FF2B5EF4-FFF2-40B4-BE49-F238E27FC236}">
                <a16:creationId xmlns:a16="http://schemas.microsoft.com/office/drawing/2014/main" id="{5C439C81-8E23-4575-8AD1-45F642199D06}"/>
              </a:ext>
            </a:extLst>
          </p:cNvPr>
          <p:cNvSpPr>
            <a:spLocks noGrp="1"/>
          </p:cNvSpPr>
          <p:nvPr>
            <p:ph idx="1"/>
          </p:nvPr>
        </p:nvSpPr>
        <p:spPr/>
        <p:txBody>
          <a:bodyPr>
            <a:normAutofit lnSpcReduction="10000"/>
          </a:bodyPr>
          <a:lstStyle/>
          <a:p>
            <a:pPr marL="0" indent="0">
              <a:buNone/>
            </a:pPr>
            <a:endParaRPr lang="lt-LT" sz="2700" dirty="0">
              <a:solidFill>
                <a:schemeClr val="tx1"/>
              </a:solidFill>
              <a:cs typeface="Calibri" panose="020F0502020204030204" pitchFamily="34" charset="0"/>
            </a:endParaRPr>
          </a:p>
          <a:p>
            <a:pPr marL="0" indent="0">
              <a:buNone/>
            </a:pPr>
            <a:r>
              <a:rPr lang="lt-LT" sz="2700" dirty="0">
                <a:solidFill>
                  <a:schemeClr val="tx1"/>
                </a:solidFill>
                <a:cs typeface="Calibri" panose="020F0502020204030204" pitchFamily="34" charset="0"/>
              </a:rPr>
              <a:t>Atitiktis</a:t>
            </a:r>
            <a:r>
              <a:rPr lang="lt-LT" sz="2700" b="1" dirty="0">
                <a:solidFill>
                  <a:schemeClr val="tx1"/>
                </a:solidFill>
                <a:cs typeface="Calibri" panose="020F0502020204030204" pitchFamily="34" charset="0"/>
              </a:rPr>
              <a:t> Reglamento (EB) Nr. 1223/2009 20 </a:t>
            </a:r>
            <a:r>
              <a:rPr lang="lt-LT" sz="2700" b="1" dirty="0" err="1">
                <a:solidFill>
                  <a:schemeClr val="tx1"/>
                </a:solidFill>
                <a:cs typeface="Calibri" panose="020F0502020204030204" pitchFamily="34" charset="0"/>
              </a:rPr>
              <a:t>strp</a:t>
            </a:r>
            <a:r>
              <a:rPr lang="lt-LT" sz="2700" b="1" dirty="0">
                <a:solidFill>
                  <a:schemeClr val="tx1"/>
                </a:solidFill>
                <a:cs typeface="Calibri" panose="020F0502020204030204" pitchFamily="34" charset="0"/>
              </a:rPr>
              <a:t>. 1 dalies </a:t>
            </a:r>
            <a:r>
              <a:rPr lang="lt-LT" sz="2700" i="1" dirty="0">
                <a:solidFill>
                  <a:schemeClr val="tx1"/>
                </a:solidFill>
                <a:cs typeface="Calibri" panose="020F0502020204030204" pitchFamily="34" charset="0"/>
              </a:rPr>
              <a:t>(Teiginiai apie gaminį) </a:t>
            </a:r>
            <a:r>
              <a:rPr lang="lt-LT" sz="2700" b="1" dirty="0">
                <a:solidFill>
                  <a:schemeClr val="tx1"/>
                </a:solidFill>
                <a:cs typeface="Calibri" panose="020F0502020204030204" pitchFamily="34" charset="0"/>
              </a:rPr>
              <a:t>reikalavimams</a:t>
            </a:r>
            <a:endParaRPr lang="lt-LT" sz="2700" b="1" i="1" dirty="0">
              <a:solidFill>
                <a:schemeClr val="tx1"/>
              </a:solidFill>
              <a:cs typeface="Calibri" panose="020F0502020204030204" pitchFamily="34" charset="0"/>
            </a:endParaRPr>
          </a:p>
          <a:p>
            <a:endParaRPr lang="lt-LT" sz="2000" dirty="0">
              <a:solidFill>
                <a:schemeClr val="tx1"/>
              </a:solidFill>
              <a:effectLst/>
              <a:latin typeface="Times New Roman" panose="02020603050405020304" pitchFamily="18" charset="0"/>
              <a:ea typeface="Times New Roman" panose="02020603050405020304" pitchFamily="18" charset="0"/>
              <a:cs typeface="Calibri" panose="020F0502020204030204" pitchFamily="34" charset="0"/>
            </a:endParaRPr>
          </a:p>
          <a:p>
            <a:pPr marL="0" indent="0">
              <a:buNone/>
            </a:pPr>
            <a:r>
              <a:rPr lang="lt-LT" sz="2000" dirty="0">
                <a:effectLst/>
                <a:latin typeface="Times New Roman" panose="02020603050405020304" pitchFamily="18" charset="0"/>
                <a:ea typeface="Times New Roman" panose="02020603050405020304" pitchFamily="18" charset="0"/>
              </a:rPr>
              <a:t>(Ženklinant, pateikiant rinkai ir reklamuojant kosmetikos gaminius, draudžiama naudoti formuluotes, pavadinimus, prekės ženklus, vaizdinius ar kitus ženklus, kurie perkeltine ar kita prasme įteigtų, kad gaminiai turi savybių arba funkcijų, kurių iš tiesų neturi) </a:t>
            </a:r>
          </a:p>
          <a:p>
            <a:endParaRPr lang="lt-LT" sz="2800" dirty="0">
              <a:solidFill>
                <a:schemeClr val="tx1"/>
              </a:solidFill>
            </a:endParaRPr>
          </a:p>
          <a:p>
            <a:endParaRPr lang="lt-LT" sz="2400" dirty="0">
              <a:solidFill>
                <a:schemeClr val="tx1"/>
              </a:solidFill>
            </a:endParaRPr>
          </a:p>
          <a:p>
            <a:endParaRPr lang="lt-LT" sz="2400" dirty="0">
              <a:solidFill>
                <a:schemeClr val="tx1"/>
              </a:solidFill>
            </a:endParaRPr>
          </a:p>
          <a:p>
            <a:pPr marL="0" indent="0">
              <a:buNone/>
            </a:pPr>
            <a:endParaRPr lang="lt-LT" sz="2400" dirty="0">
              <a:solidFill>
                <a:schemeClr val="tx1"/>
              </a:solidFill>
            </a:endParaRPr>
          </a:p>
          <a:p>
            <a:endParaRPr lang="lt-LT" sz="2400" dirty="0">
              <a:solidFill>
                <a:schemeClr val="tx1"/>
              </a:solidFill>
            </a:endParaRPr>
          </a:p>
          <a:p>
            <a:endParaRPr lang="lt-LT" dirty="0"/>
          </a:p>
        </p:txBody>
      </p:sp>
      <p:pic>
        <p:nvPicPr>
          <p:cNvPr id="4" name="Picture 3">
            <a:extLst>
              <a:ext uri="{FF2B5EF4-FFF2-40B4-BE49-F238E27FC236}">
                <a16:creationId xmlns:a16="http://schemas.microsoft.com/office/drawing/2014/main" id="{3F57B451-174E-4884-9E82-42EED2EF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913" y="4726113"/>
            <a:ext cx="3809524" cy="2019048"/>
          </a:xfrm>
          <a:prstGeom prst="rect">
            <a:avLst/>
          </a:prstGeom>
        </p:spPr>
      </p:pic>
    </p:spTree>
    <p:extLst>
      <p:ext uri="{BB962C8B-B14F-4D97-AF65-F5344CB8AC3E}">
        <p14:creationId xmlns:p14="http://schemas.microsoft.com/office/powerpoint/2010/main" val="3900483448"/>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6525</TotalTime>
  <Words>1761</Words>
  <Application>Microsoft Office PowerPoint</Application>
  <PresentationFormat>Widescreen</PresentationFormat>
  <Paragraphs>322</Paragraphs>
  <Slides>31</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Arial</vt:lpstr>
      <vt:lpstr>Arial Unicode MS</vt:lpstr>
      <vt:lpstr>Calibri</vt:lpstr>
      <vt:lpstr>Gill Sans MT</vt:lpstr>
      <vt:lpstr>Times New Roman</vt:lpstr>
      <vt:lpstr>Wingdings 2</vt:lpstr>
      <vt:lpstr>Parcel</vt:lpstr>
      <vt:lpstr>Kosmetikos gaminių importo kontrolė: reikalavimai importuojamų kosmetikos gaminių atitikčiai pagrįsti ir ribinių produktų vertinimas prieš išleidžiant į laisvą apyvartą </vt:lpstr>
      <vt:lpstr>Turinys</vt:lpstr>
      <vt:lpstr>Kas atlieka gaminių vertinimą muitinėje?</vt:lpstr>
      <vt:lpstr>Muitinės pareigūnų veiksmai</vt:lpstr>
      <vt:lpstr>Reikalavimai importuotojams, gaminiams</vt:lpstr>
      <vt:lpstr>Reikalavimai importuotojams, gaminiams. Reglamentas (EB) NR.1223/2009</vt:lpstr>
      <vt:lpstr>Reikalavimai importuotojams, gaminiams. Gaminio forma, išvaizda</vt:lpstr>
      <vt:lpstr>Reikalavimai importuotojams, gaminiams. Ženklinimas (1)</vt:lpstr>
      <vt:lpstr>Reikalavimai importuotojams, gaminiams. Ženklinimas (2)</vt:lpstr>
      <vt:lpstr>Reikalavimai importuotojams, gaminiams. Dokumentai (1)</vt:lpstr>
      <vt:lpstr>Reikalavimai importuotojams, gaminiams. Dokumentai (2)</vt:lpstr>
      <vt:lpstr>Reikalavimai importuotojams, gaminiams. Dokumentai (3)</vt:lpstr>
      <vt:lpstr>Reikalavimai importuotojams, gaminiams. Dokumentai (4)</vt:lpstr>
      <vt:lpstr>NVSC dalyvavimas kontrolėje muitinėje</vt:lpstr>
      <vt:lpstr>Muitinės Pranešimas (1)</vt:lpstr>
      <vt:lpstr>Muitinės Pranešimas (2)</vt:lpstr>
      <vt:lpstr>Išvados teikimas</vt:lpstr>
      <vt:lpstr>Pavojingas gaminys (1)</vt:lpstr>
      <vt:lpstr>Pavojingas gaminys (2)</vt:lpstr>
      <vt:lpstr>Pavojingas gaminys (3)</vt:lpstr>
      <vt:lpstr>Gaminys NeatitiNkantis reikalavimų (1)</vt:lpstr>
      <vt:lpstr>Gaminys NeatitiNkantis reikalavimų (2)</vt:lpstr>
      <vt:lpstr>Gaminys NeatitiNkantis reikalavimų (3)</vt:lpstr>
      <vt:lpstr>Gaminys NeatitiNkantis reikalavimų (4)</vt:lpstr>
      <vt:lpstr>Gaminys atitiNkantis reikalavimus</vt:lpstr>
      <vt:lpstr>Apskundimo tvarka</vt:lpstr>
      <vt:lpstr>Ribiniai produktai. Kosmetikos gaminys. kriterijai</vt:lpstr>
      <vt:lpstr>Ribiniai produktai</vt:lpstr>
      <vt:lpstr>PowerPoint Presentation</vt:lpstr>
      <vt:lpstr>Ribiniai produktai</vt:lpstr>
      <vt:lpstr>Ačiū už dėmesį</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Kosmetikos gaminių ženklinimo reikalavimai</dc:title>
  <dc:creator>Dovilė Petukauskienė</dc:creator>
  <cp:lastModifiedBy>Ričardas Norkus</cp:lastModifiedBy>
  <cp:revision>384</cp:revision>
  <cp:lastPrinted>2018-04-11T08:44:24Z</cp:lastPrinted>
  <dcterms:created xsi:type="dcterms:W3CDTF">2018-04-06T07:54:53Z</dcterms:created>
  <dcterms:modified xsi:type="dcterms:W3CDTF">2026-07-01T12:10:20Z</dcterms:modified>
</cp:coreProperties>
</file>