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4" r:id="rId3"/>
    <p:sldId id="258" r:id="rId4"/>
    <p:sldId id="273" r:id="rId5"/>
    <p:sldId id="275" r:id="rId6"/>
    <p:sldId id="279" r:id="rId7"/>
    <p:sldId id="276" r:id="rId8"/>
    <p:sldId id="277" r:id="rId9"/>
    <p:sldId id="278" r:id="rId10"/>
    <p:sldId id="260" r:id="rId11"/>
    <p:sldId id="261" r:id="rId12"/>
    <p:sldId id="280" r:id="rId13"/>
    <p:sldId id="263" r:id="rId14"/>
    <p:sldId id="281" r:id="rId15"/>
    <p:sldId id="269" r:id="rId16"/>
    <p:sldId id="265" r:id="rId17"/>
    <p:sldId id="266" r:id="rId18"/>
    <p:sldId id="264" r:id="rId19"/>
    <p:sldId id="268" r:id="rId20"/>
    <p:sldId id="267" r:id="rId21"/>
    <p:sldId id="270" r:id="rId22"/>
    <p:sldId id="272" r:id="rId23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00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0BA8A-4D8E-47E1-ABED-EFB53F65321B}" type="datetimeFigureOut">
              <a:rPr lang="lt-LT" smtClean="0"/>
              <a:t>2026-07-03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4B039-AA21-4DA9-93A2-7F3BF3BB098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5436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Kokie neatitikimai dažniausiai nustatomi vykdant kosmetikos gaminių rinkos priežiūrą?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4B039-AA21-4DA9-93A2-7F3BF3BB0983}" type="slidenum">
              <a:rPr lang="lt-LT" smtClean="0"/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0521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3. Kokie ženklinimo neatitikimai dažniausiai nustatomi importuojamuose kosmetikos gaminiuose?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4B039-AA21-4DA9-93A2-7F3BF3BB0983}" type="slidenum">
              <a:rPr lang="lt-LT" smtClean="0"/>
              <a:t>15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45515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C720D-215A-E285-1F3D-F3EBA26A7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3A3B1-3F36-96D2-8DD4-157289E2C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7DECE-3AE6-1CB3-B5D5-0B8E8631F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78A5-53A1-4597-A942-89788DAE8A1C}" type="datetimeFigureOut">
              <a:rPr lang="lt-LT" smtClean="0"/>
              <a:t>2026-07-03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5A739-37DE-8875-7371-37656C9D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76729-E190-BFAE-4F76-996C4D25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71-06FB-4110-8E6D-E1D76369A8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38155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F1BD-4096-9079-8003-AEEB94E1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0FBE7-5E5B-A7E5-C711-088788AF7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305CF-2818-C9DD-3C1D-F113951B8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78A5-53A1-4597-A942-89788DAE8A1C}" type="datetimeFigureOut">
              <a:rPr lang="lt-LT" smtClean="0"/>
              <a:t>2026-07-03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B1DC0-D50C-53AF-936E-74AFC99F5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CF31D-04FB-5912-470B-AA986FD8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71-06FB-4110-8E6D-E1D76369A8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6571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6F277D-7A7F-40A7-1C9F-21FA259388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74057-A23E-D814-7F5F-51353FF29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6CC91-7B3C-02C7-76B3-4A7F7E2C2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78A5-53A1-4597-A942-89788DAE8A1C}" type="datetimeFigureOut">
              <a:rPr lang="lt-LT" smtClean="0"/>
              <a:t>2026-07-03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B8CF1-E859-C57D-562E-BDC26DA89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72852-B8E4-EE79-E6D8-11337712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71-06FB-4110-8E6D-E1D76369A8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317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F5CF-1533-9F82-5D68-84E03EDF4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FDC49-6400-3D16-EA1D-4FB5F9841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D40E-603B-6B40-8106-A119D227E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78A5-53A1-4597-A942-89788DAE8A1C}" type="datetimeFigureOut">
              <a:rPr lang="lt-LT" smtClean="0"/>
              <a:t>2026-07-03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2CC38-E436-7291-7EBF-E12140734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4BA14-45A6-D7E8-4245-831E1E0C4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71-06FB-4110-8E6D-E1D76369A8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4503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A6956-4C1C-FAA0-0A5D-1CD8DD570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F902E-C326-BC00-BD9A-C3A188EE7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A91BF-CB5D-24C5-7AB7-C8314B10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78A5-53A1-4597-A942-89788DAE8A1C}" type="datetimeFigureOut">
              <a:rPr lang="lt-LT" smtClean="0"/>
              <a:t>2026-07-03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FD4C2-48AC-CEAA-DBEB-4CD50B6C6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4075A-08BE-F9A0-E9C7-AB43C9D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71-06FB-4110-8E6D-E1D76369A8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2587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6DF6A-479D-782E-C53E-F0E478B2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F49BD-B171-A890-00AF-BFAFC797E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C77B3-A0AD-AC0B-FF8D-21AFEF9CD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C0554-8DF4-933C-4318-70B26930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78A5-53A1-4597-A942-89788DAE8A1C}" type="datetimeFigureOut">
              <a:rPr lang="lt-LT" smtClean="0"/>
              <a:t>2026-07-03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45103-E821-6617-EB9C-A74431019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2729B-CB61-A773-6A78-3F8F3C0A8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71-06FB-4110-8E6D-E1D76369A8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520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26F2-B71D-1CB0-D09B-27FF71D09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52DEE-A815-0D36-6023-6FEEE7B43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EF10B-A9EA-608E-82E0-0EBDA3938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ED3C5-485F-A804-DE9C-0B959AB61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6591E5-857D-15A2-64C2-DB92486AD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8D5E76-FD13-ECAE-AA10-475F888AE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78A5-53A1-4597-A942-89788DAE8A1C}" type="datetimeFigureOut">
              <a:rPr lang="lt-LT" smtClean="0"/>
              <a:t>2026-07-03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B1533-480C-EAA8-E5E6-E114475B9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1EC228-029A-2F2C-C768-63A9D34F4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71-06FB-4110-8E6D-E1D76369A8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4293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684EC-CDC9-8EAF-43FF-A37AE426A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9F68C-8DB6-EE5D-2781-E6A2BACDA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78A5-53A1-4597-A942-89788DAE8A1C}" type="datetimeFigureOut">
              <a:rPr lang="lt-LT" smtClean="0"/>
              <a:t>2026-07-03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E9D51-05AF-A3E7-CE8D-866243178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04136-0BB1-BA61-EC93-90A0186D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71-06FB-4110-8E6D-E1D76369A8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1313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9D5801-532A-A0E7-5E2D-3AAB797E1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78A5-53A1-4597-A942-89788DAE8A1C}" type="datetimeFigureOut">
              <a:rPr lang="lt-LT" smtClean="0"/>
              <a:t>2026-07-03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C16BB-1FA2-8DCE-44CA-AAEFA53B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41421-E91D-0A1F-E6F9-A01C99FF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71-06FB-4110-8E6D-E1D76369A8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1416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1E9F9-B18E-E385-A9D5-F7937E32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64AE0-C0DE-EC81-7F36-22463C380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0AC7B-576A-687F-CA75-DAA71C5A2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92B39C-BCF9-E821-DC34-83C6F7D9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78A5-53A1-4597-A942-89788DAE8A1C}" type="datetimeFigureOut">
              <a:rPr lang="lt-LT" smtClean="0"/>
              <a:t>2026-07-03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FA935-B9BD-AF6A-D165-D0CD3965D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6BEAC-45A0-35AC-81AB-FB2CBEF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71-06FB-4110-8E6D-E1D76369A8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4606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13BBC-A2F8-D8F7-B054-780C321F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C12C4C-4F26-5C72-67A1-F9F5514B6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608A1-88DF-EBBF-F4D4-7D7100F1B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38CA1-92EE-93BA-85B3-F0C5EB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78A5-53A1-4597-A942-89788DAE8A1C}" type="datetimeFigureOut">
              <a:rPr lang="lt-LT" smtClean="0"/>
              <a:t>2026-07-03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3B150-E38E-6092-A844-3E6DC1FEF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DD5F0-5A13-A368-0181-6A153AC2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45171-06FB-4110-8E6D-E1D76369A8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11657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F4C7A-A241-0683-C0E6-B8D4ADF0B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957B1-33CB-A3A9-9AB6-196A0E1A8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D33DA-2889-D673-EE17-09C7D6EB0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678A5-53A1-4597-A942-89788DAE8A1C}" type="datetimeFigureOut">
              <a:rPr lang="lt-LT" smtClean="0"/>
              <a:t>2026-07-03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8951B-17F3-6F07-F60B-5205076F6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A9509-C597-55A8-AAC9-29BAF8558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45171-06FB-4110-8E6D-E1D76369A8A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015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E7788-33DF-91D5-31E1-5C32BF2FE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t-LT" sz="3200" b="1" dirty="0">
                <a:solidFill>
                  <a:srgbClr val="003399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Kosmetikos gaminių importo kontrolė:</a:t>
            </a:r>
            <a:r>
              <a:rPr lang="lt-LT" sz="3200" dirty="0">
                <a:solidFill>
                  <a:srgbClr val="003399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lt-LT" sz="3200" i="1" dirty="0">
                <a:solidFill>
                  <a:srgbClr val="003399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muitinėje sulaikytų gaminių neatitikčių analizė remiantis NVSC praktika</a:t>
            </a:r>
            <a:endParaRPr lang="lt-LT" sz="3200" i="1" dirty="0">
              <a:solidFill>
                <a:srgbClr val="003399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83CFBF-498F-F35E-5B4C-335F8C853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3239"/>
            <a:ext cx="9144000" cy="2317955"/>
          </a:xfrm>
        </p:spPr>
        <p:txBody>
          <a:bodyPr>
            <a:normAutofit fontScale="92500" lnSpcReduction="20000"/>
          </a:bodyPr>
          <a:lstStyle/>
          <a:p>
            <a:r>
              <a:rPr lang="lt-LT" sz="2600" i="1" dirty="0"/>
              <a:t>Nacionalinio visuomenės sveikatos centro prie Sveikatos apsaugos ministerijos Kauno departamento Visuomenės sveikatos saugos kontrolės vyriausioji specialistė Liucija Norkevičienė</a:t>
            </a:r>
          </a:p>
          <a:p>
            <a:endParaRPr lang="lt-LT" sz="2000" dirty="0"/>
          </a:p>
          <a:p>
            <a:endParaRPr lang="lt-LT" sz="2000" dirty="0"/>
          </a:p>
          <a:p>
            <a:endParaRPr lang="lt-LT" sz="2000" dirty="0"/>
          </a:p>
          <a:p>
            <a:r>
              <a:rPr lang="lt-LT" sz="2000" dirty="0"/>
              <a:t>Kaunas, 2026 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E0E46-3DFA-94CB-DF36-C5E2CF640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274" y="273050"/>
            <a:ext cx="16573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31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3BABA-1398-060C-3B51-E012ECE7E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71F59-65EC-D37A-6908-FE832693C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2062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>
                <a:solidFill>
                  <a:srgbClr val="003399"/>
                </a:solidFill>
                <a:latin typeface="+mn-lt"/>
              </a:rPr>
              <a:t>Importuojamų kosmetikos gaminių kontrolės statistika 2024 metais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75F04-7B4F-AA52-96BC-52CCF9069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187"/>
            <a:ext cx="10515600" cy="5024283"/>
          </a:xfrm>
        </p:spPr>
        <p:txBody>
          <a:bodyPr/>
          <a:lstStyle/>
          <a:p>
            <a:pPr marL="0" indent="0" algn="ctr">
              <a:buNone/>
            </a:pPr>
            <a:r>
              <a:rPr lang="lt-LT" dirty="0"/>
              <a:t> </a:t>
            </a:r>
            <a:endParaRPr lang="lt-LT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D845A9-3780-5502-76E5-585D45CF9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626" y="1337187"/>
            <a:ext cx="5348748" cy="534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27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87D76-DB86-1910-8471-B1DE231AF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BA420-4720-1426-3943-6F1B77C1E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2062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>
                <a:solidFill>
                  <a:srgbClr val="003399"/>
                </a:solidFill>
                <a:latin typeface="+mn-lt"/>
              </a:rPr>
              <a:t>Importuojamų kosmetikos gaminių kontrolės statistika 2025 metais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45A83-4808-2C73-2573-5EA476EBA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187"/>
            <a:ext cx="10515600" cy="5024283"/>
          </a:xfrm>
        </p:spPr>
        <p:txBody>
          <a:bodyPr/>
          <a:lstStyle/>
          <a:p>
            <a:pPr marL="0" indent="0" algn="ctr">
              <a:buNone/>
            </a:pPr>
            <a:r>
              <a:rPr lang="lt-LT" dirty="0"/>
              <a:t> </a:t>
            </a:r>
            <a:endParaRPr lang="lt-LT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00F9A-4E3C-616E-515B-C24C9D721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975" y="1337186"/>
            <a:ext cx="5392992" cy="539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26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41D57B-7825-1713-C90C-563AA7974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846" y="157316"/>
            <a:ext cx="10352308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28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1A21-4491-7ACF-3299-746D05EE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4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>
                <a:latin typeface="+mn-lt"/>
              </a:rPr>
              <a:t>2021-2025 m. dažniausiai nustatytos Reglamento (EB) Nr. 1223/2009 dėl kosmetikos gaminių reikalavimų neatitiktys</a:t>
            </a:r>
          </a:p>
        </p:txBody>
      </p:sp>
    </p:spTree>
    <p:extLst>
      <p:ext uri="{BB962C8B-B14F-4D97-AF65-F5344CB8AC3E}">
        <p14:creationId xmlns:p14="http://schemas.microsoft.com/office/powerpoint/2010/main" val="2892215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A6841B-F432-3026-217F-6D4DFF1F0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8453" y="117302"/>
            <a:ext cx="9935094" cy="662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45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96B3C-5CA4-F97B-472E-C6455A70E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F4B5-A353-096B-3E8F-3CF811CD9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77" y="286625"/>
            <a:ext cx="9721645" cy="900139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200" b="1" dirty="0">
                <a:solidFill>
                  <a:srgbClr val="003399"/>
                </a:solidFill>
                <a:latin typeface="+mn-lt"/>
              </a:rPr>
              <a:t>Dažniausios ženklinimo pagal 19 str. nuostatas reikalavimų neatitiktys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4443E-891A-05AC-CBFE-55D3452CF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36" y="1265423"/>
            <a:ext cx="4888789" cy="49387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lt-LT" dirty="0"/>
              <a:t>Ant kosmetikos gaminio </a:t>
            </a:r>
            <a:r>
              <a:rPr lang="lt-LT" u="sng" dirty="0"/>
              <a:t>nepateikiama</a:t>
            </a:r>
            <a:r>
              <a:rPr lang="lt-LT" dirty="0"/>
              <a:t> informacija apie:</a:t>
            </a:r>
          </a:p>
          <a:p>
            <a:pPr>
              <a:buFontTx/>
              <a:buChar char="-"/>
            </a:pPr>
            <a:r>
              <a:rPr lang="lt-LT" dirty="0"/>
              <a:t>atsakingą asmenį;</a:t>
            </a:r>
          </a:p>
          <a:p>
            <a:pPr>
              <a:buFontTx/>
              <a:buChar char="-"/>
            </a:pPr>
            <a:r>
              <a:rPr lang="lt-LT" dirty="0"/>
              <a:t>minimalų tinkamumo terminą;</a:t>
            </a:r>
          </a:p>
          <a:p>
            <a:pPr>
              <a:buFontTx/>
              <a:buChar char="-"/>
            </a:pPr>
            <a:r>
              <a:rPr lang="lt-LT" dirty="0"/>
              <a:t>nurodymus dėl atsargumo priemonių;</a:t>
            </a:r>
          </a:p>
          <a:p>
            <a:pPr>
              <a:buFontTx/>
              <a:buChar char="-"/>
            </a:pPr>
            <a:r>
              <a:rPr lang="lt-LT" dirty="0"/>
              <a:t>kosmetikos gaminio funkciją;</a:t>
            </a:r>
          </a:p>
          <a:p>
            <a:pPr>
              <a:buFontTx/>
              <a:buChar char="-"/>
            </a:pPr>
            <a:r>
              <a:rPr lang="lt-LT" dirty="0"/>
              <a:t>ingridientų sąrašas pateikiamas ne pagal Tarptautinę kosmetikos ingredientų nomenklatūrą (INCI);</a:t>
            </a:r>
          </a:p>
          <a:p>
            <a:pPr>
              <a:buFontTx/>
              <a:buChar char="-"/>
            </a:pPr>
            <a:r>
              <a:rPr lang="lt-LT" dirty="0"/>
              <a:t>gaminiai nepaženklinti Lietuvos Respublikos kalba.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4C2FC-9444-9981-DC9D-D7C1C5C9D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828" y="1069957"/>
            <a:ext cx="2359043" cy="2359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636A7D-94BE-F397-1215-AA18A35D1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436" y="1158734"/>
            <a:ext cx="937341" cy="3048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A1D242-2F73-9B0E-4943-E0B46B2EE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777" y="1158734"/>
            <a:ext cx="1272650" cy="3048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DEBA8A-65A0-6CD1-76CE-1EFF74EF6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828" y="3507659"/>
            <a:ext cx="2484335" cy="30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68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76F2E-7C30-F075-D082-D53F1A0DB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85E5F-B5EA-F1E5-A762-97F1121F6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85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>
                <a:solidFill>
                  <a:srgbClr val="003399"/>
                </a:solidFill>
                <a:latin typeface="+mn-lt"/>
              </a:rPr>
              <a:t>Kokybinė/kiekybinė sudėtis pagal 14 str. nuostatas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8EBDB-F824-DC7D-5B09-340A4000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355" y="191811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lt-LT" dirty="0"/>
              <a:t>Nesant kokybinę/kiekybinę sudėtį įrodančiams dokumentams, negalime įvertinti:</a:t>
            </a:r>
          </a:p>
          <a:p>
            <a:pPr>
              <a:buFontTx/>
              <a:buChar char="-"/>
            </a:pPr>
            <a:r>
              <a:rPr lang="lt-LT" dirty="0"/>
              <a:t>ar nėra draudžiamų medžiagų, pagal II priedą;</a:t>
            </a:r>
          </a:p>
          <a:p>
            <a:pPr>
              <a:buFontTx/>
              <a:buChar char="-"/>
            </a:pPr>
            <a:r>
              <a:rPr lang="lt-LT" dirty="0"/>
              <a:t>ar nėra ribojamų medžiagų, pagal III priedą;</a:t>
            </a:r>
          </a:p>
          <a:p>
            <a:pPr>
              <a:buFontTx/>
              <a:buChar char="-"/>
            </a:pPr>
            <a:r>
              <a:rPr lang="lt-LT" dirty="0"/>
              <a:t>ar dažikliai nurodyti IV priede naudojami pagal numatytas sąlygas;</a:t>
            </a:r>
          </a:p>
          <a:p>
            <a:pPr>
              <a:buFontTx/>
              <a:buChar char="-"/>
            </a:pPr>
            <a:r>
              <a:rPr lang="lt-LT" dirty="0"/>
              <a:t>ar konservantai nurodyti V priede naudojami pagal numatytas sąlygas;</a:t>
            </a:r>
          </a:p>
          <a:p>
            <a:pPr>
              <a:buFontTx/>
              <a:buChar char="-"/>
            </a:pPr>
            <a:r>
              <a:rPr lang="lt-LT" dirty="0"/>
              <a:t>ar UV filtrai naudojami VI priede pagal numatytas sąlygas.</a:t>
            </a:r>
          </a:p>
        </p:txBody>
      </p:sp>
    </p:spTree>
    <p:extLst>
      <p:ext uri="{BB962C8B-B14F-4D97-AF65-F5344CB8AC3E}">
        <p14:creationId xmlns:p14="http://schemas.microsoft.com/office/powerpoint/2010/main" val="2271684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E26D7-CBF0-15EE-204A-9C0CBDBFD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6B60-F381-C33B-BADE-12BC9B0E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92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>
                <a:solidFill>
                  <a:srgbClr val="003399"/>
                </a:solidFill>
                <a:latin typeface="+mn-lt"/>
              </a:rPr>
              <a:t>Kokybinė/kiekybinė sudėtis (nagų modeliavimo priemonė)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FEA36D-888A-3F01-3131-D7B697951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0644" y="838736"/>
            <a:ext cx="9410711" cy="1142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723598-40DD-23C9-284B-A26EAA40B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40" y="2786792"/>
            <a:ext cx="7003225" cy="94638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E1AAB8B-751A-9032-916F-7535F8900190}"/>
              </a:ext>
            </a:extLst>
          </p:cNvPr>
          <p:cNvSpPr/>
          <p:nvPr/>
        </p:nvSpPr>
        <p:spPr>
          <a:xfrm>
            <a:off x="5206179" y="1379938"/>
            <a:ext cx="1779639" cy="5712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EDB862-99A7-63CA-A166-D419B3480DA1}"/>
              </a:ext>
            </a:extLst>
          </p:cNvPr>
          <p:cNvSpPr txBox="1"/>
          <p:nvPr/>
        </p:nvSpPr>
        <p:spPr>
          <a:xfrm>
            <a:off x="175740" y="2395446"/>
            <a:ext cx="7521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/>
              <a:t>Reglamento (EB) Nr. 1223/2009 II priedas „Draudžiamų medžiagų sąrašas“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942922-6C9A-DC52-618E-2D916CB3023E}"/>
              </a:ext>
            </a:extLst>
          </p:cNvPr>
          <p:cNvSpPr/>
          <p:nvPr/>
        </p:nvSpPr>
        <p:spPr>
          <a:xfrm>
            <a:off x="175740" y="2417460"/>
            <a:ext cx="7003225" cy="14055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BEC97A-35E0-4507-4DAD-FC43BDE9F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717" y="4695490"/>
            <a:ext cx="8201399" cy="11425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CAC46B5-94C4-4622-60C1-981F61896BD5}"/>
              </a:ext>
            </a:extLst>
          </p:cNvPr>
          <p:cNvSpPr txBox="1"/>
          <p:nvPr/>
        </p:nvSpPr>
        <p:spPr>
          <a:xfrm>
            <a:off x="3523115" y="4049159"/>
            <a:ext cx="727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/>
              <a:t>Reglamento (EB) Nr. 1223/2009 III priedas „Medžiagų, tik laikantis nustatytų apribojimų, sąrašas“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36BD9B-899B-6498-6650-AC8EE9D2D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235" y="4875893"/>
            <a:ext cx="955454" cy="646331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088329E-142F-810A-49A0-26D3237BC29E}"/>
              </a:ext>
            </a:extLst>
          </p:cNvPr>
          <p:cNvCxnSpPr>
            <a:stCxn id="12" idx="4"/>
            <a:endCxn id="16" idx="0"/>
          </p:cNvCxnSpPr>
          <p:nvPr/>
        </p:nvCxnSpPr>
        <p:spPr>
          <a:xfrm flipH="1">
            <a:off x="3677353" y="1951229"/>
            <a:ext cx="2418646" cy="4662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F772826-2AD6-1B6F-1251-F16FF1563667}"/>
              </a:ext>
            </a:extLst>
          </p:cNvPr>
          <p:cNvSpPr/>
          <p:nvPr/>
        </p:nvSpPr>
        <p:spPr>
          <a:xfrm>
            <a:off x="3523115" y="4049159"/>
            <a:ext cx="8423079" cy="197010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A1789D6-C59D-DA84-56A0-A32B6E325CBF}"/>
              </a:ext>
            </a:extLst>
          </p:cNvPr>
          <p:cNvCxnSpPr>
            <a:stCxn id="12" idx="4"/>
          </p:cNvCxnSpPr>
          <p:nvPr/>
        </p:nvCxnSpPr>
        <p:spPr>
          <a:xfrm>
            <a:off x="6095999" y="1951229"/>
            <a:ext cx="5515898" cy="209793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09A8E820-7F60-7E23-C031-ABFDB123E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4968" y="5034211"/>
            <a:ext cx="1171840" cy="60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72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41C1E-F30C-E127-9990-508AD3AD9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09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>
                <a:solidFill>
                  <a:srgbClr val="003399"/>
                </a:solidFill>
                <a:latin typeface="+mn-lt"/>
              </a:rPr>
              <a:t>Pranešimo apie kosmetikos gaminius portale (CPNP) pagal 13 str. 1, 2 dalis nepateikimas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72865-F6B9-AA6B-CB1A-4B3B08824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968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lt-LT" dirty="0"/>
              <a:t>Nesant CPNP pranešimui, negalime įvertinti:</a:t>
            </a:r>
          </a:p>
          <a:p>
            <a:pPr>
              <a:buFontTx/>
              <a:buChar char="-"/>
            </a:pPr>
            <a:r>
              <a:rPr lang="lt-LT" dirty="0"/>
              <a:t>Gaminio autentiškumo (kategorija, pavadinimas, etiketės ir gaminio nuotraukos);</a:t>
            </a:r>
          </a:p>
          <a:p>
            <a:pPr>
              <a:buFontTx/>
              <a:buChar char="-"/>
            </a:pPr>
            <a:r>
              <a:rPr lang="lt-LT" dirty="0"/>
              <a:t>Atsakingo asmens (pavardės ar pavadinimo ir adreso, kur galime susipažinti su gaminio informacijos byla);</a:t>
            </a:r>
          </a:p>
          <a:p>
            <a:pPr>
              <a:buFontTx/>
              <a:buChar char="-"/>
            </a:pPr>
            <a:r>
              <a:rPr lang="lt-LT" dirty="0"/>
              <a:t>Kilmės šalies;</a:t>
            </a:r>
          </a:p>
          <a:p>
            <a:pPr>
              <a:buFontTx/>
              <a:buChar char="-"/>
            </a:pPr>
            <a:r>
              <a:rPr lang="lt-LT" dirty="0"/>
              <a:t>Kokybinės (ingridientų) sudėties autentiškumo dėl draudžiamų ir ribojamų medžiagų, atsargumo priemonių.</a:t>
            </a:r>
          </a:p>
          <a:p>
            <a:pPr>
              <a:buFontTx/>
              <a:buChar char="-"/>
            </a:pPr>
            <a:endParaRPr lang="lt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FD57F-462A-9406-1F45-125B484E4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614" y="0"/>
            <a:ext cx="8921263" cy="170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66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4577A-6ABA-E538-B52E-961B5155A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DA052-E80B-BDDA-0F1A-E2A9C1203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3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>
                <a:solidFill>
                  <a:srgbClr val="003399"/>
                </a:solidFill>
                <a:latin typeface="+mn-lt"/>
              </a:rPr>
              <a:t>Raštiško pavedimo būti atsakingu asmeniu už importuojamus kosmetikos gaminius pagal 4 str. 5 dalį nepateikimas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A2AC2-D319-E370-AB37-335E0C87F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026" y="1967271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lt-LT" sz="2500" dirty="0"/>
              <a:t>Situacija: </a:t>
            </a:r>
            <a:r>
              <a:rPr lang="lt-LT" sz="2500" i="1" dirty="0"/>
              <a:t>Lietuvoje įsisteigęs fizinis/juridis asmuo importuoja veido priežiūros priemones iš Pietų Korėjos. Prekinės pakuotės ženklinime informacija apie atsakingą asmenį Bendrijoje nepateikta, o etiketėse Lietuvių kalba nurodytas atsakingas asmuo yra Vokietijoje įsisteigęs asmuo. Įgaliojimas dėl sutikimo būti atsakingu asmeniu už importuojamus gaminius nepateiktas.</a:t>
            </a:r>
          </a:p>
          <a:p>
            <a:pPr marL="514350" indent="-514350" algn="just">
              <a:buAutoNum type="arabicPeriod"/>
            </a:pPr>
            <a:r>
              <a:rPr lang="lt-LT" sz="2500" dirty="0"/>
              <a:t>Negalime įvertinti, kas yra atsakingas asmuo už importuojamus gaminius į ES;</a:t>
            </a:r>
          </a:p>
          <a:p>
            <a:pPr marL="514350" indent="-514350" algn="just">
              <a:buAutoNum type="arabicPeriod"/>
            </a:pPr>
            <a:r>
              <a:rPr lang="lt-LT" sz="2500" dirty="0"/>
              <a:t>Nesant atsakingam asmeniui nėra užtikrinamos visos numatytos 5 str. Atsakingų asmenų prievolės.</a:t>
            </a:r>
          </a:p>
          <a:p>
            <a:pPr marL="0" indent="0" algn="just">
              <a:buNone/>
            </a:pPr>
            <a:r>
              <a:rPr lang="lt-LT" sz="2500" dirty="0"/>
              <a:t>Išvada: </a:t>
            </a:r>
            <a:r>
              <a:rPr lang="lt-LT" sz="2500" i="1" dirty="0">
                <a:solidFill>
                  <a:srgbClr val="FF0000"/>
                </a:solidFill>
              </a:rPr>
              <a:t>Tokie gaminiai negali būti „išleisti“ į laisvą ES rinką.</a:t>
            </a:r>
          </a:p>
          <a:p>
            <a:pPr marL="0" indent="0">
              <a:buNone/>
            </a:pPr>
            <a:endParaRPr lang="lt-LT" sz="2500" dirty="0"/>
          </a:p>
          <a:p>
            <a:pPr marL="514350" indent="-514350">
              <a:buAutoNum type="arabicPeriod"/>
            </a:pPr>
            <a:endParaRPr lang="lt-LT" i="1" dirty="0"/>
          </a:p>
        </p:txBody>
      </p:sp>
    </p:spTree>
    <p:extLst>
      <p:ext uri="{BB962C8B-B14F-4D97-AF65-F5344CB8AC3E}">
        <p14:creationId xmlns:p14="http://schemas.microsoft.com/office/powerpoint/2010/main" val="322947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6D3FAD-0CF2-9DE4-DA70-A64968AF5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95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6A7ED-E216-D0F4-F981-5B6739627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AB027-B935-6812-E93F-0383FC364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248"/>
            <a:ext cx="5257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200" b="1" dirty="0">
                <a:solidFill>
                  <a:srgbClr val="003399"/>
                </a:solidFill>
                <a:latin typeface="+mn-lt"/>
              </a:rPr>
              <a:t>Geros Gamybos Praktikos sertifikatas pagal 8 str. nuostatas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01C69-B03D-38AD-9A18-41FBD62BC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4584"/>
            <a:ext cx="5188974" cy="49027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lt-LT" dirty="0"/>
              <a:t>Nesant geros gamybos praktiką įrodančiam dokumentui, negalime įvertinti ar </a:t>
            </a:r>
            <a:r>
              <a:rPr lang="fi-FI" b="1" u="sng" dirty="0">
                <a:solidFill>
                  <a:srgbClr val="0070C0"/>
                </a:solidFill>
              </a:rPr>
              <a:t>visi rinkai pateikiami kosmetikos gaminiai</a:t>
            </a:r>
            <a:r>
              <a:rPr lang="lt-LT" b="1" u="sng" dirty="0">
                <a:solidFill>
                  <a:srgbClr val="0070C0"/>
                </a:solidFill>
              </a:rPr>
              <a:t>, gaminami laikantis geros gamybos praktikos </a:t>
            </a:r>
            <a:r>
              <a:rPr lang="lt-LT" dirty="0"/>
              <a:t>kai gamyba atitinka darniojo standarto (</a:t>
            </a:r>
            <a:r>
              <a:rPr lang="en-US" dirty="0"/>
              <a:t>ISO 22716:2007</a:t>
            </a:r>
            <a:r>
              <a:rPr lang="lt-LT" dirty="0"/>
              <a:t> </a:t>
            </a:r>
            <a:r>
              <a:rPr lang="en-US" dirty="0"/>
              <a:t>Cosmetics — Good Manufacturing Practices (GMP) — Guidelines on Good Manufacturing Practices</a:t>
            </a:r>
            <a:r>
              <a:rPr lang="lt-LT"/>
              <a:t>) principus.</a:t>
            </a:r>
            <a:endParaRPr lang="lt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31B07-8041-8B65-C67C-6BB1190A9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297" y="439993"/>
            <a:ext cx="4223074" cy="597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89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1D22F-782A-12BF-DB94-CBBA1BD1B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62E2-9DEA-25D5-B57A-E64FBC9B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6" y="2526646"/>
            <a:ext cx="3966088" cy="550851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200" b="1" dirty="0">
                <a:solidFill>
                  <a:srgbClr val="003399"/>
                </a:solidFill>
                <a:latin typeface="+mn-lt"/>
              </a:rPr>
              <a:t>Importuojamų iš trečiųjų šalių kosmetikos gaminių vertinimas – įvairiapusis procesas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DB6DF9-25A0-7E6D-38B7-755DEF894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0466" y="160165"/>
            <a:ext cx="7907069" cy="65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71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40C4D-EE96-4B2B-934B-418165DC4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D58A4-A86C-5C93-AD26-F8DCAEBEA9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t-LT" sz="3200" b="1" dirty="0">
                <a:solidFill>
                  <a:srgbClr val="003399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Kosmetikos gaminių importo kontrolė:</a:t>
            </a:r>
            <a:r>
              <a:rPr lang="lt-LT" sz="3200" dirty="0">
                <a:solidFill>
                  <a:srgbClr val="003399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 </a:t>
            </a:r>
            <a:r>
              <a:rPr lang="lt-LT" sz="3200" i="1" dirty="0">
                <a:solidFill>
                  <a:srgbClr val="003399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muitinėje sulaikytų gaminių neatitikčių analizė remiantis NVSC praktika</a:t>
            </a:r>
            <a:endParaRPr lang="lt-LT" sz="3200" i="1" dirty="0">
              <a:solidFill>
                <a:srgbClr val="003399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87D38-25C8-8193-E372-C9AF84C96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5432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lt-LT" sz="4500" dirty="0"/>
              <a:t>DĖKOJU UŽ DĖMESĮ</a:t>
            </a:r>
          </a:p>
          <a:p>
            <a:endParaRPr lang="lt-LT" sz="2000" dirty="0"/>
          </a:p>
          <a:p>
            <a:endParaRPr lang="lt-LT" sz="2000" dirty="0"/>
          </a:p>
          <a:p>
            <a:r>
              <a:rPr lang="lt-LT" sz="2000" dirty="0"/>
              <a:t>Kaunas, 2026 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6109D-7577-5FF3-4792-E175A3DA0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274" y="273050"/>
            <a:ext cx="16573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58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C2983-4BA8-8845-684D-098BAEA1C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200" b="1" dirty="0">
                <a:latin typeface="+mn-lt"/>
              </a:rPr>
              <a:t> </a:t>
            </a:r>
            <a:r>
              <a:rPr lang="lt-LT" sz="3200" b="1" dirty="0">
                <a:solidFill>
                  <a:srgbClr val="003399"/>
                </a:solidFill>
                <a:latin typeface="+mn-lt"/>
              </a:rPr>
              <a:t>Kas pagal Reglamento (EB) Nr. 1223/2009 dėl kosmetikos gaminių yra atsakingas asmuo?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FE5B1-636A-7861-3E70-9CFEFEC07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lt-LT" dirty="0"/>
              <a:t>Pagal 4 str. (Atsakingas asmuo) 5 dalį „Už kiekvieną importuotą rinkai pateiktą kosmetikos gaminį atsako jį importavęs asmuo“;</a:t>
            </a:r>
          </a:p>
          <a:p>
            <a:pPr marL="0" indent="0" algn="just">
              <a:buNone/>
            </a:pPr>
            <a:r>
              <a:rPr lang="lt-LT" u="sng" dirty="0">
                <a:solidFill>
                  <a:srgbClr val="0070C0"/>
                </a:solidFill>
              </a:rPr>
              <a:t>Išskyrus, kai importuotojas raštišku pavedimu įgalioja Bendrijoje      įsisteigusį asmenį būti atsakingu asmeniu, kuris raštu praneša apie savo sutikimą.</a:t>
            </a:r>
          </a:p>
          <a:p>
            <a:pPr marL="0" indent="0">
              <a:buNone/>
            </a:pPr>
            <a:endParaRPr lang="lt-LT" u="sng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26E6B-7450-B715-112B-2E72D1846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092" y="2150819"/>
            <a:ext cx="5569604" cy="255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D324B9-19FA-3E6A-23F0-52146A820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08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B8D567-ABD0-6AAA-9FDD-8443C7B0E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198" y="384048"/>
            <a:ext cx="9736215" cy="573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65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EF91E4-1794-991F-8CD5-4E0C9ABE7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964" y="0"/>
            <a:ext cx="10264072" cy="684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71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5A9300-6C2C-859C-20A7-95A3B24AE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5688" y="224329"/>
            <a:ext cx="8293608" cy="58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92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A44AA0-B876-8373-F33F-33F614B07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8844" y="235761"/>
            <a:ext cx="8194312" cy="614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56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D82632-69C6-07D1-486C-33FE6BA92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5257" y="169171"/>
            <a:ext cx="8141486" cy="61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32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712</TotalTime>
  <Words>576</Words>
  <Application>Microsoft Office PowerPoint</Application>
  <PresentationFormat>Widescreen</PresentationFormat>
  <Paragraphs>55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Office Theme</vt:lpstr>
      <vt:lpstr>Kosmetikos gaminių importo kontrolė: muitinėje sulaikytų gaminių neatitikčių analizė remiantis NVSC praktika</vt:lpstr>
      <vt:lpstr>PowerPoint Presentation</vt:lpstr>
      <vt:lpstr> Kas pagal Reglamento (EB) Nr. 1223/2009 dėl kosmetikos gaminių yra atsakingas asmuo?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Importuojamų kosmetikos gaminių kontrolės statistika 2024 metais</vt:lpstr>
      <vt:lpstr>Importuojamų kosmetikos gaminių kontrolės statistika 2025 metais</vt:lpstr>
      <vt:lpstr>PowerPoint Presentation</vt:lpstr>
      <vt:lpstr>2021-2025 m. dažniausiai nustatytos Reglamento (EB) Nr. 1223/2009 dėl kosmetikos gaminių reikalavimų neatitiktys</vt:lpstr>
      <vt:lpstr>PowerPoint Presentation</vt:lpstr>
      <vt:lpstr>Dažniausios ženklinimo pagal 19 str. nuostatas reikalavimų neatitiktys</vt:lpstr>
      <vt:lpstr>Kokybinė/kiekybinė sudėtis pagal 14 str. nuostatas</vt:lpstr>
      <vt:lpstr>Kokybinė/kiekybinė sudėtis (nagų modeliavimo priemonė)</vt:lpstr>
      <vt:lpstr>Pranešimo apie kosmetikos gaminius portale (CPNP) pagal 13 str. 1, 2 dalis nepateikimas</vt:lpstr>
      <vt:lpstr>Raštiško pavedimo būti atsakingu asmeniu už importuojamus kosmetikos gaminius pagal 4 str. 5 dalį nepateikimas</vt:lpstr>
      <vt:lpstr>Geros Gamybos Praktikos sertifikatas pagal 8 str. nuostatas</vt:lpstr>
      <vt:lpstr>Importuojamų iš trečiųjų šalių kosmetikos gaminių vertinimas – įvairiapusis procesas</vt:lpstr>
      <vt:lpstr>Kosmetikos gaminių importo kontrolė: muitinėje sulaikytų gaminių neatitikčių analizė remiantis NVSC praktika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Liucija Norkevičienė</dc:creator>
  <cp:lastModifiedBy>Ričardas Norkus</cp:lastModifiedBy>
  <cp:revision>58</cp:revision>
  <dcterms:created xsi:type="dcterms:W3CDTF">2026-06-26T10:35:40Z</dcterms:created>
  <dcterms:modified xsi:type="dcterms:W3CDTF">2026-07-03T09:39:16Z</dcterms:modified>
</cp:coreProperties>
</file>