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59" r:id="rId4"/>
    <p:sldId id="260" r:id="rId5"/>
    <p:sldId id="272" r:id="rId6"/>
    <p:sldId id="276" r:id="rId7"/>
    <p:sldId id="280" r:id="rId8"/>
    <p:sldId id="278" r:id="rId9"/>
  </p:sldIdLst>
  <p:sldSz cx="12192000" cy="6858000"/>
  <p:notesSz cx="6797675" cy="9926638"/>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dvilė Lelešienė" initials="RL" lastIdx="1" clrIdx="0">
    <p:extLst>
      <p:ext uri="{19B8F6BF-5375-455C-9EA6-DF929625EA0E}">
        <p15:presenceInfo xmlns:p15="http://schemas.microsoft.com/office/powerpoint/2012/main" userId="S-1-5-21-941125595-1465429292-847872549-2238" providerId="AD"/>
      </p:ext>
    </p:extLst>
  </p:cmAuthor>
  <p:cmAuthor id="2" name="Gražina Stonkienė" initials="GS" lastIdx="1" clrIdx="1">
    <p:extLst>
      <p:ext uri="{19B8F6BF-5375-455C-9EA6-DF929625EA0E}">
        <p15:presenceInfo xmlns:p15="http://schemas.microsoft.com/office/powerpoint/2012/main" userId="S::grazina.stonkiene@nvsc.lt::a06ce3b4-0cf1-40d1-89e0-07294faa60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31" autoAdjust="0"/>
    <p:restoredTop sz="76428" autoAdjust="0"/>
  </p:normalViewPr>
  <p:slideViewPr>
    <p:cSldViewPr snapToGrid="0">
      <p:cViewPr varScale="1">
        <p:scale>
          <a:sx n="82" d="100"/>
          <a:sy n="82" d="100"/>
        </p:scale>
        <p:origin x="6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F80713E-C3A7-49AA-90CA-C7BFE0B108EA}" type="datetimeFigureOut">
              <a:rPr lang="lt-LT" smtClean="0"/>
              <a:t>2025-09-23</a:t>
            </a:fld>
            <a:endParaRPr lang="lt-LT"/>
          </a:p>
        </p:txBody>
      </p:sp>
      <p:sp>
        <p:nvSpPr>
          <p:cNvPr id="4" name="Skaidrės vaizdo vietos rezervavimo ženkla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624514-6BB6-40CB-8CD9-B1EFCF88DEE0}" type="slidenum">
              <a:rPr lang="lt-LT" smtClean="0"/>
              <a:t>‹#›</a:t>
            </a:fld>
            <a:endParaRPr lang="lt-LT"/>
          </a:p>
        </p:txBody>
      </p:sp>
    </p:spTree>
    <p:extLst>
      <p:ext uri="{BB962C8B-B14F-4D97-AF65-F5344CB8AC3E}">
        <p14:creationId xmlns:p14="http://schemas.microsoft.com/office/powerpoint/2010/main" val="571201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3A624514-6BB6-40CB-8CD9-B1EFCF88DEE0}" type="slidenum">
              <a:rPr lang="lt-LT" smtClean="0"/>
              <a:t>2</a:t>
            </a:fld>
            <a:endParaRPr lang="lt-LT"/>
          </a:p>
        </p:txBody>
      </p:sp>
    </p:spTree>
    <p:extLst>
      <p:ext uri="{BB962C8B-B14F-4D97-AF65-F5344CB8AC3E}">
        <p14:creationId xmlns:p14="http://schemas.microsoft.com/office/powerpoint/2010/main" val="3197799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200" b="1" i="0" kern="1200" dirty="0">
                <a:solidFill>
                  <a:schemeClr val="tx1"/>
                </a:solidFill>
                <a:effectLst/>
                <a:latin typeface="+mn-lt"/>
                <a:ea typeface="+mn-ea"/>
                <a:cs typeface="+mn-cs"/>
              </a:rPr>
              <a:t>B kategorijos grožio paslauga</a:t>
            </a:r>
            <a:r>
              <a:rPr lang="lt-LT" sz="1200" b="0" i="0" kern="1200" dirty="0">
                <a:solidFill>
                  <a:schemeClr val="tx1"/>
                </a:solidFill>
                <a:effectLst/>
                <a:latin typeface="+mn-lt"/>
                <a:ea typeface="+mn-ea"/>
                <a:cs typeface="+mn-cs"/>
              </a:rPr>
              <a:t> – grožio paslauga, kurią teikiant nepažeidžiama paslaugos gavėjo oda arba gleivinė. Prie šių paslaugų priskiriamos veido ir kūno, plaukų priežiūros, manikiūro ir pedikiūro (kai nekarpomos nagų odelės), plaukų šalinimo vašku ar pan., dekoratyvinės kosmetikos ir kitos neinvazinės paslaugos. </a:t>
            </a:r>
            <a:r>
              <a:rPr lang="lt-LT" dirty="0"/>
              <a:t>Kalbant apie B kategorijos veiklą svarbu paminėti tai, jog </a:t>
            </a:r>
            <a:r>
              <a:rPr lang="lt-LT" sz="1200" b="0" i="0" kern="1200" dirty="0">
                <a:solidFill>
                  <a:schemeClr val="tx1"/>
                </a:solidFill>
                <a:effectLst/>
                <a:latin typeface="+mn-lt"/>
                <a:ea typeface="+mn-ea"/>
                <a:cs typeface="+mn-cs"/>
              </a:rPr>
              <a:t>draudžiama pakartotinai naudoti vienkartinius instrumentus, nedezinfekuotus B kategorijos paslaugoms teikti naudotus daugkartinius instrumentus. Teikiant paslaugą kiekvienam paslaugų vartotojui turi būti naudojami švarūs, kitiems vartotojams nenaudoti, ar vienkartiniai užtiesalai, apdangalai arba popierinės juostelės bei servetėlės.</a:t>
            </a:r>
            <a:endParaRPr lang="lt-LT"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lt-LT" dirty="0"/>
          </a:p>
          <a:p>
            <a:endParaRPr lang="lt-LT" dirty="0"/>
          </a:p>
          <a:p>
            <a:endParaRPr lang="lt-LT" dirty="0"/>
          </a:p>
        </p:txBody>
      </p:sp>
      <p:sp>
        <p:nvSpPr>
          <p:cNvPr id="4" name="Skaidrės numerio vietos rezervavimo ženklas 3"/>
          <p:cNvSpPr>
            <a:spLocks noGrp="1"/>
          </p:cNvSpPr>
          <p:nvPr>
            <p:ph type="sldNum" sz="quarter" idx="5"/>
          </p:nvPr>
        </p:nvSpPr>
        <p:spPr/>
        <p:txBody>
          <a:bodyPr/>
          <a:lstStyle/>
          <a:p>
            <a:fld id="{3A624514-6BB6-40CB-8CD9-B1EFCF88DEE0}" type="slidenum">
              <a:rPr lang="lt-LT" smtClean="0"/>
              <a:t>3</a:t>
            </a:fld>
            <a:endParaRPr lang="lt-LT"/>
          </a:p>
        </p:txBody>
      </p:sp>
    </p:spTree>
    <p:extLst>
      <p:ext uri="{BB962C8B-B14F-4D97-AF65-F5344CB8AC3E}">
        <p14:creationId xmlns:p14="http://schemas.microsoft.com/office/powerpoint/2010/main" val="202479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3A624514-6BB6-40CB-8CD9-B1EFCF88DEE0}" type="slidenum">
              <a:rPr lang="lt-LT" smtClean="0"/>
              <a:t>4</a:t>
            </a:fld>
            <a:endParaRPr lang="lt-LT"/>
          </a:p>
        </p:txBody>
      </p:sp>
    </p:spTree>
    <p:extLst>
      <p:ext uri="{BB962C8B-B14F-4D97-AF65-F5344CB8AC3E}">
        <p14:creationId xmlns:p14="http://schemas.microsoft.com/office/powerpoint/2010/main" val="3831879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6EA98A3-8474-4665-8E6A-2FA40D805229}"/>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199238D7-CAFB-40B2-99B6-A8081F530B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1DD53CFF-CED0-4D80-8BE9-370F44A8D086}"/>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5" name="Poraštės vietos rezervavimo ženklas 4">
            <a:extLst>
              <a:ext uri="{FF2B5EF4-FFF2-40B4-BE49-F238E27FC236}">
                <a16:creationId xmlns:a16="http://schemas.microsoft.com/office/drawing/2014/main" id="{49A5EA3D-E160-448D-8087-56827B53716A}"/>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CB4D3223-EDA4-4477-B621-275046112549}"/>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825832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2F17FCB-6538-413C-887A-BF95D89F8FAE}"/>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9696132D-8A68-4D4A-ACB9-36BF11771AE0}"/>
              </a:ext>
            </a:extLst>
          </p:cNvPr>
          <p:cNvSpPr>
            <a:spLocks noGrp="1"/>
          </p:cNvSpPr>
          <p:nvPr>
            <p:ph type="body" orient="vert" idx="1"/>
          </p:nvPr>
        </p:nvSpPr>
        <p:spPr/>
        <p:txBody>
          <a:bodyPr vert="eaVert"/>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FA090499-B233-48C7-B2EC-0D62E4332358}"/>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5" name="Poraštės vietos rezervavimo ženklas 4">
            <a:extLst>
              <a:ext uri="{FF2B5EF4-FFF2-40B4-BE49-F238E27FC236}">
                <a16:creationId xmlns:a16="http://schemas.microsoft.com/office/drawing/2014/main" id="{0593CF42-5AE5-4B1E-A571-FFE607D26E43}"/>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1D21F394-BFDC-4D39-9E3B-257A983D05AA}"/>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57517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D90C3533-CB8B-41A6-B35D-720FBCBC8310}"/>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41FD1B3E-D030-4B84-B12F-0DFE03E7C966}"/>
              </a:ext>
            </a:extLst>
          </p:cNvPr>
          <p:cNvSpPr>
            <a:spLocks noGrp="1"/>
          </p:cNvSpPr>
          <p:nvPr>
            <p:ph type="body" orient="vert" idx="1"/>
          </p:nvPr>
        </p:nvSpPr>
        <p:spPr>
          <a:xfrm>
            <a:off x="838200" y="365125"/>
            <a:ext cx="7734300" cy="5811838"/>
          </a:xfrm>
        </p:spPr>
        <p:txBody>
          <a:bodyPr vert="eaVert"/>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E4643A9B-A0FC-4EAC-ABCD-C3038F471210}"/>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5" name="Poraštės vietos rezervavimo ženklas 4">
            <a:extLst>
              <a:ext uri="{FF2B5EF4-FFF2-40B4-BE49-F238E27FC236}">
                <a16:creationId xmlns:a16="http://schemas.microsoft.com/office/drawing/2014/main" id="{A0878130-C32D-4A1D-82F8-0ACF16B6B603}"/>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C809343A-F424-431D-92A6-CF3ADCB784DD}"/>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3830030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CDD16EE-C7F7-4E91-9CE9-D303074F0BE1}"/>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FF6EC89D-CF4D-4F0E-A3B2-7B2D6559FAE4}"/>
              </a:ext>
            </a:extLst>
          </p:cNvPr>
          <p:cNvSpPr>
            <a:spLocks noGrp="1"/>
          </p:cNvSpPr>
          <p:nvPr>
            <p:ph idx="1"/>
          </p:nvPr>
        </p:nvSpPr>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8192A3CB-699A-4493-8D94-0E21366C4E5D}"/>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5" name="Poraštės vietos rezervavimo ženklas 4">
            <a:extLst>
              <a:ext uri="{FF2B5EF4-FFF2-40B4-BE49-F238E27FC236}">
                <a16:creationId xmlns:a16="http://schemas.microsoft.com/office/drawing/2014/main" id="{97FFF02B-7A6C-4F23-9EC9-E978A3EAF427}"/>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40A61762-C2DE-442E-A4A3-638F687304EB}"/>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914766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20C4880-7AF8-4FF4-9DA9-762EF140182A}"/>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A934F2BC-47DE-4EB3-A6E9-1734FE9629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Redaguokite šablono teksto stilius</a:t>
            </a:r>
          </a:p>
        </p:txBody>
      </p:sp>
      <p:sp>
        <p:nvSpPr>
          <p:cNvPr id="4" name="Datos vietos rezervavimo ženklas 3">
            <a:extLst>
              <a:ext uri="{FF2B5EF4-FFF2-40B4-BE49-F238E27FC236}">
                <a16:creationId xmlns:a16="http://schemas.microsoft.com/office/drawing/2014/main" id="{FA9F7E39-03FA-421F-BD74-1A4FB45672E4}"/>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5" name="Poraštės vietos rezervavimo ženklas 4">
            <a:extLst>
              <a:ext uri="{FF2B5EF4-FFF2-40B4-BE49-F238E27FC236}">
                <a16:creationId xmlns:a16="http://schemas.microsoft.com/office/drawing/2014/main" id="{10CF98F0-5486-4C3C-BD9C-66BD6BB6838C}"/>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E76A0315-EB3B-4ECB-8216-CC7D6AEBCC29}"/>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97946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7CDAF69-00FF-44F5-B0B1-428E890CA069}"/>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F28C1B92-4FD3-4DF6-998A-7EBCF56050DE}"/>
              </a:ext>
            </a:extLst>
          </p:cNvPr>
          <p:cNvSpPr>
            <a:spLocks noGrp="1"/>
          </p:cNvSpPr>
          <p:nvPr>
            <p:ph sz="half" idx="1"/>
          </p:nvPr>
        </p:nvSpPr>
        <p:spPr>
          <a:xfrm>
            <a:off x="838200" y="1825625"/>
            <a:ext cx="5181600" cy="4351338"/>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B9BF6C0D-4389-4DD6-9253-278278BD3051}"/>
              </a:ext>
            </a:extLst>
          </p:cNvPr>
          <p:cNvSpPr>
            <a:spLocks noGrp="1"/>
          </p:cNvSpPr>
          <p:nvPr>
            <p:ph sz="half" idx="2"/>
          </p:nvPr>
        </p:nvSpPr>
        <p:spPr>
          <a:xfrm>
            <a:off x="6172200" y="1825625"/>
            <a:ext cx="5181600" cy="4351338"/>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9BA7C293-1A87-4F7A-9F2F-488540B671A1}"/>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6" name="Poraštės vietos rezervavimo ženklas 5">
            <a:extLst>
              <a:ext uri="{FF2B5EF4-FFF2-40B4-BE49-F238E27FC236}">
                <a16:creationId xmlns:a16="http://schemas.microsoft.com/office/drawing/2014/main" id="{6F9622F7-0BCB-42C9-A2C9-2434BE71CBC9}"/>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A35A6FF7-DFF9-4CED-9E42-48F685710142}"/>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510815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A1B7792-286E-4869-8DA3-D813AB944485}"/>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E8580D68-AE0F-41DC-A8B7-31AD2CC49C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4" name="Turinio vietos rezervavimo ženklas 3">
            <a:extLst>
              <a:ext uri="{FF2B5EF4-FFF2-40B4-BE49-F238E27FC236}">
                <a16:creationId xmlns:a16="http://schemas.microsoft.com/office/drawing/2014/main" id="{834B39E0-3032-4E97-97D3-C7FF8B9749D8}"/>
              </a:ext>
            </a:extLst>
          </p:cNvPr>
          <p:cNvSpPr>
            <a:spLocks noGrp="1"/>
          </p:cNvSpPr>
          <p:nvPr>
            <p:ph sz="half" idx="2"/>
          </p:nvPr>
        </p:nvSpPr>
        <p:spPr>
          <a:xfrm>
            <a:off x="839788" y="2505075"/>
            <a:ext cx="5157787" cy="3684588"/>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49871A5E-F8BB-4C52-A30C-F884210F5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6" name="Turinio vietos rezervavimo ženklas 5">
            <a:extLst>
              <a:ext uri="{FF2B5EF4-FFF2-40B4-BE49-F238E27FC236}">
                <a16:creationId xmlns:a16="http://schemas.microsoft.com/office/drawing/2014/main" id="{63B2C2D0-CAB7-4794-9716-AACBFB277DB4}"/>
              </a:ext>
            </a:extLst>
          </p:cNvPr>
          <p:cNvSpPr>
            <a:spLocks noGrp="1"/>
          </p:cNvSpPr>
          <p:nvPr>
            <p:ph sz="quarter" idx="4"/>
          </p:nvPr>
        </p:nvSpPr>
        <p:spPr>
          <a:xfrm>
            <a:off x="6172200" y="2505075"/>
            <a:ext cx="5183188" cy="3684588"/>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3C8C744C-AA9B-4250-B3D3-A71013E9DDBF}"/>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8" name="Poraštės vietos rezervavimo ženklas 7">
            <a:extLst>
              <a:ext uri="{FF2B5EF4-FFF2-40B4-BE49-F238E27FC236}">
                <a16:creationId xmlns:a16="http://schemas.microsoft.com/office/drawing/2014/main" id="{962ECC80-8804-4E8C-8003-3F8D4D3B01CD}"/>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352EC1BF-8374-4C3A-852C-872674010FBD}"/>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1580604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8280263-9BE1-4EFD-8CA3-E0B2D2B414CB}"/>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0F287FC2-19A3-4622-932B-5F0A8A7CCB89}"/>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4" name="Poraštės vietos rezervavimo ženklas 3">
            <a:extLst>
              <a:ext uri="{FF2B5EF4-FFF2-40B4-BE49-F238E27FC236}">
                <a16:creationId xmlns:a16="http://schemas.microsoft.com/office/drawing/2014/main" id="{41B1E621-F3DF-491D-8FA0-E7CDD283B9EE}"/>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821C5C99-8599-4C4D-8D65-ACCB8AFA7294}"/>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752586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037B4C40-B570-4370-BD01-001EBFDCECB0}"/>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3" name="Poraštės vietos rezervavimo ženklas 2">
            <a:extLst>
              <a:ext uri="{FF2B5EF4-FFF2-40B4-BE49-F238E27FC236}">
                <a16:creationId xmlns:a16="http://schemas.microsoft.com/office/drawing/2014/main" id="{6C8ECE05-F877-4D13-88F8-E0343A1DE239}"/>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48B126E8-7B08-4282-9717-683069938E0C}"/>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972802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9E495BD-71C3-43F3-BCD6-2E89197E53B8}"/>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8620D443-9DBF-43F5-A045-6EC4C527C0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8E59E5F8-53AD-4A37-ACF1-647722CA81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Redaguokite šablono teksto stilius</a:t>
            </a:r>
          </a:p>
        </p:txBody>
      </p:sp>
      <p:sp>
        <p:nvSpPr>
          <p:cNvPr id="5" name="Datos vietos rezervavimo ženklas 4">
            <a:extLst>
              <a:ext uri="{FF2B5EF4-FFF2-40B4-BE49-F238E27FC236}">
                <a16:creationId xmlns:a16="http://schemas.microsoft.com/office/drawing/2014/main" id="{D8CE40B5-4AD4-4635-B1BD-3396613C8977}"/>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6" name="Poraštės vietos rezervavimo ženklas 5">
            <a:extLst>
              <a:ext uri="{FF2B5EF4-FFF2-40B4-BE49-F238E27FC236}">
                <a16:creationId xmlns:a16="http://schemas.microsoft.com/office/drawing/2014/main" id="{9AF05A75-70B7-4B16-AF35-88E8D8AD217A}"/>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AC60BDEF-A354-4C63-8B70-2A1BFAD4FD2E}"/>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1478730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97455E3-B7C2-406B-B891-B64AA991AD9A}"/>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A51E08CF-145F-4B5E-AC5B-EED5F8B40E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1D203459-E9C3-4C03-9D36-8627C83EA4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Redaguokite šablono teksto stilius</a:t>
            </a:r>
          </a:p>
        </p:txBody>
      </p:sp>
      <p:sp>
        <p:nvSpPr>
          <p:cNvPr id="5" name="Datos vietos rezervavimo ženklas 4">
            <a:extLst>
              <a:ext uri="{FF2B5EF4-FFF2-40B4-BE49-F238E27FC236}">
                <a16:creationId xmlns:a16="http://schemas.microsoft.com/office/drawing/2014/main" id="{F0015F10-F0EB-4E45-9D89-4C479ED5C0AB}"/>
              </a:ext>
            </a:extLst>
          </p:cNvPr>
          <p:cNvSpPr>
            <a:spLocks noGrp="1"/>
          </p:cNvSpPr>
          <p:nvPr>
            <p:ph type="dt" sz="half" idx="10"/>
          </p:nvPr>
        </p:nvSpPr>
        <p:spPr/>
        <p:txBody>
          <a:bodyPr/>
          <a:lstStyle/>
          <a:p>
            <a:fld id="{8B5AABB5-D192-46A1-9FB1-23011AD9AB34}" type="datetimeFigureOut">
              <a:rPr lang="lt-LT" smtClean="0"/>
              <a:t>2025-09-23</a:t>
            </a:fld>
            <a:endParaRPr lang="lt-LT"/>
          </a:p>
        </p:txBody>
      </p:sp>
      <p:sp>
        <p:nvSpPr>
          <p:cNvPr id="6" name="Poraštės vietos rezervavimo ženklas 5">
            <a:extLst>
              <a:ext uri="{FF2B5EF4-FFF2-40B4-BE49-F238E27FC236}">
                <a16:creationId xmlns:a16="http://schemas.microsoft.com/office/drawing/2014/main" id="{C4871325-CD6A-4265-BAB6-FA468FD6D2C2}"/>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275398C9-29A4-4C39-8292-7EF87B2892E5}"/>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3982312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588ADC87-E861-4F99-9190-629127B32B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A2EACCA1-0EFE-496A-9209-BD6B64FADD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44C683CA-B96C-46EB-B526-AC0A1E1047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5AABB5-D192-46A1-9FB1-23011AD9AB34}" type="datetimeFigureOut">
              <a:rPr lang="lt-LT" smtClean="0"/>
              <a:t>2025-09-23</a:t>
            </a:fld>
            <a:endParaRPr lang="lt-LT"/>
          </a:p>
        </p:txBody>
      </p:sp>
      <p:sp>
        <p:nvSpPr>
          <p:cNvPr id="5" name="Poraštės vietos rezervavimo ženklas 4">
            <a:extLst>
              <a:ext uri="{FF2B5EF4-FFF2-40B4-BE49-F238E27FC236}">
                <a16:creationId xmlns:a16="http://schemas.microsoft.com/office/drawing/2014/main" id="{0D7E6836-12A9-4A5C-B274-205338E467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F96FE842-37C0-4D99-A387-8114CFEE12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163B72-9978-4A2C-8C32-11DABBF3F16C}" type="slidenum">
              <a:rPr lang="lt-LT" smtClean="0"/>
              <a:t>‹#›</a:t>
            </a:fld>
            <a:endParaRPr lang="lt-LT"/>
          </a:p>
        </p:txBody>
      </p:sp>
    </p:spTree>
    <p:extLst>
      <p:ext uri="{BB962C8B-B14F-4D97-AF65-F5344CB8AC3E}">
        <p14:creationId xmlns:p14="http://schemas.microsoft.com/office/powerpoint/2010/main" val="1493119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nvsc.lrv.lt/lt/administracine-informacija/ukio-subjektu-prieziura/periodines-visuomenes-sveikatos-saugos-kontroles-klausimynai"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nvsc.lrv.lt/lt/administracine-informacija/ukio-subjektu-prieziura/periodines-visuomenes-sveikatos-saugos-kontroles-klausimyna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1">
            <a:extLst>
              <a:ext uri="{FF2B5EF4-FFF2-40B4-BE49-F238E27FC236}">
                <a16:creationId xmlns:a16="http://schemas.microsoft.com/office/drawing/2014/main" id="{708A20E2-F8CD-4A85-B337-D3FF5238AF23}"/>
              </a:ext>
            </a:extLst>
          </p:cNvPr>
          <p:cNvSpPr>
            <a:spLocks noGrp="1"/>
          </p:cNvSpPr>
          <p:nvPr>
            <p:ph type="subTitle" idx="1"/>
          </p:nvPr>
        </p:nvSpPr>
        <p:spPr>
          <a:xfrm>
            <a:off x="2392326" y="2183622"/>
            <a:ext cx="8669608" cy="1773523"/>
          </a:xfrm>
        </p:spPr>
        <p:txBody>
          <a:bodyPr>
            <a:normAutofit fontScale="92500" lnSpcReduction="20000"/>
          </a:bodyPr>
          <a:lstStyle/>
          <a:p>
            <a:r>
              <a:rPr lang="lt-LT" sz="4700" i="1" dirty="0"/>
              <a:t>Soliariumo paslaugų visuomenės sveikatos saugos kontrolės </a:t>
            </a:r>
          </a:p>
          <a:p>
            <a:r>
              <a:rPr lang="lt-LT" sz="4700" i="1" dirty="0"/>
              <a:t>2022-2024 m. patikrinimų rezultatai</a:t>
            </a:r>
          </a:p>
        </p:txBody>
      </p:sp>
      <p:sp>
        <p:nvSpPr>
          <p:cNvPr id="6" name="Antrinis pavadinimas 2">
            <a:extLst>
              <a:ext uri="{FF2B5EF4-FFF2-40B4-BE49-F238E27FC236}">
                <a16:creationId xmlns:a16="http://schemas.microsoft.com/office/drawing/2014/main" id="{9A2CC5EB-934F-4D6A-938E-872FCE100414}"/>
              </a:ext>
            </a:extLst>
          </p:cNvPr>
          <p:cNvSpPr txBox="1">
            <a:spLocks/>
          </p:cNvSpPr>
          <p:nvPr/>
        </p:nvSpPr>
        <p:spPr>
          <a:xfrm>
            <a:off x="8054162" y="4753304"/>
            <a:ext cx="3886199" cy="100111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lt-LT" sz="1800" dirty="0">
                <a:latin typeface="Times New Roman" panose="02020603050405020304" pitchFamily="18" charset="0"/>
                <a:cs typeface="Times New Roman" panose="02020603050405020304" pitchFamily="18" charset="0"/>
              </a:rPr>
              <a:t>Telšių departamento Plungės skyriaus vyriausioji specialistė </a:t>
            </a:r>
          </a:p>
          <a:p>
            <a:pPr>
              <a:lnSpc>
                <a:spcPct val="100000"/>
              </a:lnSpc>
            </a:pPr>
            <a:r>
              <a:rPr lang="lt-LT" sz="1800" dirty="0">
                <a:latin typeface="Times New Roman" panose="02020603050405020304" pitchFamily="18" charset="0"/>
                <a:cs typeface="Times New Roman" panose="02020603050405020304" pitchFamily="18" charset="0"/>
              </a:rPr>
              <a:t>Rima Bamšienė</a:t>
            </a:r>
          </a:p>
        </p:txBody>
      </p:sp>
      <p:pic>
        <p:nvPicPr>
          <p:cNvPr id="2" name="Paveikslėlis 1">
            <a:extLst>
              <a:ext uri="{FF2B5EF4-FFF2-40B4-BE49-F238E27FC236}">
                <a16:creationId xmlns:a16="http://schemas.microsoft.com/office/drawing/2014/main" id="{03185A96-2154-817E-4843-F6680308D24C}"/>
              </a:ext>
            </a:extLst>
          </p:cNvPr>
          <p:cNvPicPr>
            <a:picLocks noChangeAspect="1"/>
          </p:cNvPicPr>
          <p:nvPr/>
        </p:nvPicPr>
        <p:blipFill rotWithShape="1">
          <a:blip r:embed="rId2">
            <a:extLst>
              <a:ext uri="{28A0092B-C50C-407E-A947-70E740481C1C}">
                <a14:useLocalDpi xmlns:a14="http://schemas.microsoft.com/office/drawing/2010/main" val="0"/>
              </a:ext>
            </a:extLst>
          </a:blip>
          <a:srcRect l="9505" t="11047" r="49318" b="41894"/>
          <a:stretch/>
        </p:blipFill>
        <p:spPr>
          <a:xfrm>
            <a:off x="7551682" y="252345"/>
            <a:ext cx="3886199" cy="1923295"/>
          </a:xfrm>
          <a:prstGeom prst="rect">
            <a:avLst/>
          </a:prstGeom>
        </p:spPr>
      </p:pic>
      <p:sp>
        <p:nvSpPr>
          <p:cNvPr id="7" name="TextBox 6">
            <a:extLst>
              <a:ext uri="{FF2B5EF4-FFF2-40B4-BE49-F238E27FC236}">
                <a16:creationId xmlns:a16="http://schemas.microsoft.com/office/drawing/2014/main" id="{C4F69AD5-5138-8C7F-DF44-EC2B53C905B1}"/>
              </a:ext>
            </a:extLst>
          </p:cNvPr>
          <p:cNvSpPr txBox="1"/>
          <p:nvPr/>
        </p:nvSpPr>
        <p:spPr>
          <a:xfrm>
            <a:off x="5785944" y="5837762"/>
            <a:ext cx="703989" cy="369332"/>
          </a:xfrm>
          <a:prstGeom prst="rect">
            <a:avLst/>
          </a:prstGeom>
          <a:noFill/>
        </p:spPr>
        <p:txBody>
          <a:bodyPr wrap="square">
            <a:spAutoFit/>
          </a:bodyPr>
          <a:lstStyle/>
          <a:p>
            <a:pPr algn="r">
              <a:lnSpc>
                <a:spcPct val="100000"/>
              </a:lnSpc>
              <a:spcBef>
                <a:spcPts val="0"/>
              </a:spcBef>
            </a:pPr>
            <a:r>
              <a:rPr lang="lt-LT" sz="1800" dirty="0">
                <a:latin typeface="Times New Roman" panose="02020603050405020304" pitchFamily="18" charset="0"/>
                <a:cs typeface="Times New Roman" panose="02020603050405020304" pitchFamily="18" charset="0"/>
              </a:rPr>
              <a:t>2025</a:t>
            </a:r>
          </a:p>
        </p:txBody>
      </p:sp>
    </p:spTree>
    <p:extLst>
      <p:ext uri="{BB962C8B-B14F-4D97-AF65-F5344CB8AC3E}">
        <p14:creationId xmlns:p14="http://schemas.microsoft.com/office/powerpoint/2010/main" val="2123168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1">
            <a:extLst>
              <a:ext uri="{FF2B5EF4-FFF2-40B4-BE49-F238E27FC236}">
                <a16:creationId xmlns:a16="http://schemas.microsoft.com/office/drawing/2014/main" id="{859A6974-E76D-4820-84F0-E25ADED78977}"/>
              </a:ext>
            </a:extLst>
          </p:cNvPr>
          <p:cNvSpPr>
            <a:spLocks noGrp="1"/>
          </p:cNvSpPr>
          <p:nvPr>
            <p:ph type="title"/>
          </p:nvPr>
        </p:nvSpPr>
        <p:spPr>
          <a:xfrm>
            <a:off x="750735" y="341272"/>
            <a:ext cx="10389042" cy="1256940"/>
          </a:xfrm>
        </p:spPr>
        <p:txBody>
          <a:bodyPr>
            <a:normAutofit fontScale="90000"/>
          </a:bodyPr>
          <a:lstStyle/>
          <a:p>
            <a:br>
              <a:rPr lang="lt-LT" sz="2400" dirty="0">
                <a:latin typeface="Times New Roman" panose="02020603050405020304" pitchFamily="18" charset="0"/>
                <a:cs typeface="Times New Roman" panose="02020603050405020304" pitchFamily="18" charset="0"/>
              </a:rPr>
            </a:br>
            <a:r>
              <a:rPr lang="lt-LT" sz="2400" dirty="0">
                <a:latin typeface="Times New Roman" panose="02020603050405020304" pitchFamily="18" charset="0"/>
                <a:cs typeface="Times New Roman" panose="02020603050405020304" pitchFamily="18" charset="0"/>
              </a:rPr>
              <a:t>     </a:t>
            </a:r>
            <a:r>
              <a:rPr lang="lt-LT" sz="2700" dirty="0">
                <a:latin typeface="Times New Roman" panose="02020603050405020304" pitchFamily="18" charset="0"/>
                <a:cs typeface="Times New Roman" panose="02020603050405020304" pitchFamily="18" charset="0"/>
              </a:rPr>
              <a:t>Nacionalinis visuomenės sveikatos centras prie Sveikatos apsaugos ministerijos (toliau – Centras) vykdo soliariumo paslaugų kontrolę vadovaudamasis:</a:t>
            </a:r>
            <a:br>
              <a:rPr lang="lt-LT" sz="2700" dirty="0">
                <a:latin typeface="Times New Roman" panose="02020603050405020304" pitchFamily="18" charset="0"/>
                <a:cs typeface="Times New Roman" panose="02020603050405020304" pitchFamily="18" charset="0"/>
              </a:rPr>
            </a:br>
            <a:endParaRPr lang="lt-LT" sz="2700" dirty="0"/>
          </a:p>
        </p:txBody>
      </p:sp>
      <p:sp>
        <p:nvSpPr>
          <p:cNvPr id="3" name="Turinio vietos rezervavimo ženklas 2">
            <a:extLst>
              <a:ext uri="{FF2B5EF4-FFF2-40B4-BE49-F238E27FC236}">
                <a16:creationId xmlns:a16="http://schemas.microsoft.com/office/drawing/2014/main" id="{0112005C-6DD6-D03D-3E9C-4AD07A5A895B}"/>
              </a:ext>
            </a:extLst>
          </p:cNvPr>
          <p:cNvSpPr>
            <a:spLocks noGrp="1"/>
          </p:cNvSpPr>
          <p:nvPr>
            <p:ph idx="1"/>
          </p:nvPr>
        </p:nvSpPr>
        <p:spPr>
          <a:xfrm>
            <a:off x="838200" y="1598212"/>
            <a:ext cx="10515600" cy="4578751"/>
          </a:xfrm>
        </p:spPr>
        <p:txBody>
          <a:bodyPr>
            <a:normAutofit/>
          </a:bodyPr>
          <a:lstStyle/>
          <a:p>
            <a:pPr marL="0" indent="0">
              <a:buNone/>
            </a:pPr>
            <a:r>
              <a:rPr lang="lt-LT" dirty="0">
                <a:latin typeface="Times New Roman" panose="02020603050405020304" pitchFamily="18" charset="0"/>
                <a:cs typeface="Times New Roman" panose="02020603050405020304" pitchFamily="18" charset="0"/>
              </a:rPr>
              <a:t>   Lietuvos Respublikos visuomenės sveikatos priežiūros įstatymo 15 straipsniu.</a:t>
            </a:r>
            <a:endParaRPr lang="lt-LT" sz="1800" dirty="0">
              <a:latin typeface="Times New Roman" panose="02020603050405020304" pitchFamily="18" charset="0"/>
              <a:cs typeface="Times New Roman" panose="02020603050405020304" pitchFamily="18" charset="0"/>
            </a:endParaRPr>
          </a:p>
          <a:p>
            <a:pPr marL="0" indent="0" algn="just">
              <a:buNone/>
            </a:pPr>
            <a:r>
              <a:rPr lang="lt-LT" dirty="0">
                <a:latin typeface="Times New Roman" panose="02020603050405020304" pitchFamily="18" charset="0"/>
                <a:cs typeface="Times New Roman" panose="02020603050405020304" pitchFamily="18" charset="0"/>
              </a:rPr>
              <a:t>   Tiesioginės valstybinės visuomenės sveikatos saugos kontrolės reglamentu (toliau – Reglamentas). </a:t>
            </a:r>
          </a:p>
          <a:p>
            <a:pPr marL="0" indent="0" algn="just">
              <a:buNone/>
            </a:pPr>
            <a:endParaRPr lang="lt-LT" sz="1800" dirty="0">
              <a:latin typeface="Times New Roman" panose="02020603050405020304" pitchFamily="18" charset="0"/>
              <a:cs typeface="Times New Roman" panose="02020603050405020304" pitchFamily="18" charset="0"/>
            </a:endParaRPr>
          </a:p>
          <a:p>
            <a:pPr marL="0" indent="0" algn="just">
              <a:buNone/>
            </a:pPr>
            <a:r>
              <a:rPr lang="lt-LT" sz="2400" b="1" dirty="0">
                <a:latin typeface="Times New Roman" panose="02020603050405020304" pitchFamily="18" charset="0"/>
                <a:cs typeface="Times New Roman" panose="02020603050405020304" pitchFamily="18" charset="0"/>
              </a:rPr>
              <a:t>Reglamentas</a:t>
            </a:r>
            <a:r>
              <a:rPr lang="lt-LT" sz="2400" dirty="0">
                <a:latin typeface="Times New Roman" panose="02020603050405020304" pitchFamily="18" charset="0"/>
                <a:cs typeface="Times New Roman" panose="02020603050405020304" pitchFamily="18" charset="0"/>
              </a:rPr>
              <a:t> – nustato tiesioginės valstybinės visuomenės sveikatos saugos kontrolės (toliau – kontrolė) tikslą, rūšis, objektus, pavedimų skyrimo, kontrolės vykdymo, patikrinimo dokumentų įforminimo, mėginių laboratoriniams tyrimams paėmimo ir laboratorinių tyrimų (matavimų) atlikimo bei veiksmų, nustačius teisės aktų pažeidimus, tvarką.</a:t>
            </a:r>
          </a:p>
          <a:p>
            <a:pPr marL="0" indent="0">
              <a:buNone/>
            </a:pPr>
            <a:r>
              <a:rPr lang="lt-LT" sz="1800" dirty="0">
                <a:latin typeface="Times New Roman" panose="02020603050405020304" pitchFamily="18" charset="0"/>
                <a:cs typeface="Times New Roman" panose="02020603050405020304" pitchFamily="18" charset="0"/>
              </a:rPr>
              <a:t> </a:t>
            </a:r>
          </a:p>
          <a:p>
            <a:pPr marL="0" indent="0">
              <a:buNone/>
            </a:pPr>
            <a:endParaRPr lang="lt-LT"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3367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urinio vietos rezervavimo ženklas 6">
            <a:extLst>
              <a:ext uri="{FF2B5EF4-FFF2-40B4-BE49-F238E27FC236}">
                <a16:creationId xmlns:a16="http://schemas.microsoft.com/office/drawing/2014/main" id="{18247636-D88C-4F3D-B852-2A60E26F1D8F}"/>
              </a:ext>
            </a:extLst>
          </p:cNvPr>
          <p:cNvSpPr>
            <a:spLocks noGrp="1"/>
          </p:cNvSpPr>
          <p:nvPr>
            <p:ph idx="1"/>
          </p:nvPr>
        </p:nvSpPr>
        <p:spPr>
          <a:xfrm>
            <a:off x="838200" y="346841"/>
            <a:ext cx="10515600" cy="5934689"/>
          </a:xfrm>
        </p:spPr>
        <p:txBody>
          <a:bodyPr>
            <a:normAutofit fontScale="25000" lnSpcReduction="20000"/>
          </a:bodyPr>
          <a:lstStyle/>
          <a:p>
            <a:pPr marL="0" indent="0">
              <a:buNone/>
            </a:pPr>
            <a:r>
              <a:rPr lang="lt-LT" sz="9600" b="1" i="1" dirty="0">
                <a:latin typeface="Times New Roman" panose="02020603050405020304" pitchFamily="18" charset="0"/>
                <a:cs typeface="Times New Roman" panose="02020603050405020304" pitchFamily="18" charset="0"/>
              </a:rPr>
              <a:t>Kontrolės rūšys:</a:t>
            </a:r>
          </a:p>
          <a:p>
            <a:pPr marL="514350" indent="-514350">
              <a:lnSpc>
                <a:spcPct val="120000"/>
              </a:lnSpc>
              <a:buAutoNum type="arabicPeriod"/>
            </a:pPr>
            <a:r>
              <a:rPr lang="lt-LT" sz="8000" dirty="0">
                <a:latin typeface="Times New Roman" panose="02020603050405020304" pitchFamily="18" charset="0"/>
                <a:cs typeface="Times New Roman" panose="02020603050405020304" pitchFamily="18" charset="0"/>
              </a:rPr>
              <a:t>Periodinė kontrolė</a:t>
            </a:r>
          </a:p>
          <a:p>
            <a:pPr marL="514350" indent="-514350">
              <a:lnSpc>
                <a:spcPct val="120000"/>
              </a:lnSpc>
              <a:buAutoNum type="arabicPeriod"/>
            </a:pPr>
            <a:r>
              <a:rPr lang="lt-LT" sz="8000" dirty="0">
                <a:latin typeface="Times New Roman" panose="02020603050405020304" pitchFamily="18" charset="0"/>
                <a:cs typeface="Times New Roman" panose="02020603050405020304" pitchFamily="18" charset="0"/>
              </a:rPr>
              <a:t>Grįžtamoji kontrolė</a:t>
            </a:r>
          </a:p>
          <a:p>
            <a:pPr marL="514350" indent="-514350">
              <a:lnSpc>
                <a:spcPct val="120000"/>
              </a:lnSpc>
              <a:buAutoNum type="arabicPeriod"/>
            </a:pPr>
            <a:r>
              <a:rPr lang="lt-LT" sz="8000" dirty="0">
                <a:latin typeface="Times New Roman" panose="02020603050405020304" pitchFamily="18" charset="0"/>
                <a:cs typeface="Times New Roman" panose="02020603050405020304" pitchFamily="18" charset="0"/>
              </a:rPr>
              <a:t>Operatyvioji kontrolė</a:t>
            </a:r>
          </a:p>
          <a:p>
            <a:pPr marL="0" indent="0">
              <a:lnSpc>
                <a:spcPct val="120000"/>
              </a:lnSpc>
              <a:buNone/>
            </a:pPr>
            <a:endParaRPr lang="lt-LT" sz="8000" dirty="0">
              <a:latin typeface="Times New Roman" panose="02020603050405020304" pitchFamily="18" charset="0"/>
              <a:cs typeface="Times New Roman" panose="02020603050405020304" pitchFamily="18" charset="0"/>
            </a:endParaRPr>
          </a:p>
          <a:p>
            <a:pPr marL="0" lvl="0" indent="0" algn="just">
              <a:lnSpc>
                <a:spcPct val="120000"/>
              </a:lnSpc>
              <a:buNone/>
            </a:pPr>
            <a:r>
              <a:rPr lang="lt-LT" sz="8000" dirty="0">
                <a:latin typeface="Times New Roman" panose="02020603050405020304" pitchFamily="18" charset="0"/>
                <a:cs typeface="Times New Roman" panose="02020603050405020304" pitchFamily="18" charset="0"/>
              </a:rPr>
              <a:t>        </a:t>
            </a:r>
            <a:r>
              <a:rPr lang="lt-LT" sz="8000" b="1" dirty="0">
                <a:latin typeface="Times New Roman" panose="02020603050405020304" pitchFamily="18" charset="0"/>
                <a:cs typeface="Times New Roman" panose="02020603050405020304" pitchFamily="18" charset="0"/>
              </a:rPr>
              <a:t>Periodinė kontrolė </a:t>
            </a:r>
            <a:r>
              <a:rPr lang="lt-LT" sz="8000" dirty="0">
                <a:latin typeface="Times New Roman" panose="02020603050405020304" pitchFamily="18" charset="0"/>
                <a:cs typeface="Times New Roman" panose="02020603050405020304" pitchFamily="18" charset="0"/>
              </a:rPr>
              <a:t>atliekama pagal metinius periodinės kontrolės planus, parengtus pagal Centro vadovo patvirtintas Periodinės tiesioginės valstybinės visuomenės sveikatos saugos kontrolės metu tikrintinų objektų atrankos taisykles. Jie skelbiami ne vėliau nei iki ateinančių metų sausio 15 d. NVSC internetinėje svetainėje </a:t>
            </a:r>
            <a:r>
              <a:rPr lang="lt-LT" sz="8000" dirty="0">
                <a:solidFill>
                  <a:schemeClr val="accent1"/>
                </a:solidFill>
              </a:rPr>
              <a:t>https://nvsc.lrv.lt/lt/administracine-informacija/ukio-subjektu-prieziura/2025-m-prieziuros-planai/.</a:t>
            </a:r>
            <a:endParaRPr lang="lt-LT" sz="8000" dirty="0">
              <a:latin typeface="Times New Roman" panose="02020603050405020304" pitchFamily="18" charset="0"/>
              <a:cs typeface="Times New Roman" panose="02020603050405020304" pitchFamily="18" charset="0"/>
            </a:endParaRPr>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        Grįžtamoji kontrolė </a:t>
            </a:r>
            <a:r>
              <a:rPr lang="lt-LT" sz="8000" dirty="0">
                <a:latin typeface="Times New Roman" panose="02020603050405020304" pitchFamily="18" charset="0"/>
                <a:cs typeface="Times New Roman" panose="02020603050405020304" pitchFamily="18" charset="0"/>
              </a:rPr>
              <a:t>atliekama, ankstesnio patikrinimo metu nustatytų pažeidimų pašalinimas ir kontrolę vykdančių pareigūnų nurodymų vykdymas.</a:t>
            </a:r>
          </a:p>
          <a:p>
            <a:pPr marL="0" lvl="0" indent="0" algn="just">
              <a:lnSpc>
                <a:spcPct val="120000"/>
              </a:lnSpc>
              <a:buNone/>
            </a:pPr>
            <a:r>
              <a:rPr lang="lt-LT" sz="8000" dirty="0">
                <a:latin typeface="Times New Roman" panose="02020603050405020304" pitchFamily="18" charset="0"/>
                <a:cs typeface="Times New Roman" panose="02020603050405020304" pitchFamily="18" charset="0"/>
              </a:rPr>
              <a:t>        </a:t>
            </a:r>
            <a:r>
              <a:rPr lang="lt-LT" sz="8000" b="1" dirty="0">
                <a:latin typeface="Times New Roman" panose="02020603050405020304" pitchFamily="18" charset="0"/>
                <a:cs typeface="Times New Roman" panose="02020603050405020304" pitchFamily="18" charset="0"/>
              </a:rPr>
              <a:t>Operatyvioji kontrolė </a:t>
            </a:r>
            <a:r>
              <a:rPr lang="lt-LT" sz="8000" dirty="0">
                <a:latin typeface="Times New Roman" panose="02020603050405020304" pitchFamily="18" charset="0"/>
                <a:cs typeface="Times New Roman" panose="02020603050405020304" pitchFamily="18" charset="0"/>
              </a:rPr>
              <a:t>atliekama gavus prašymą ar pavedimą iš kompetentingo viešojo administravimo subjekto; gavus skundą; turint informacijos ar kilus įtarimams dėl objekto veiklos.</a:t>
            </a:r>
          </a:p>
          <a:p>
            <a:pPr marL="0" indent="0" algn="just">
              <a:lnSpc>
                <a:spcPct val="120000"/>
              </a:lnSpc>
              <a:buNone/>
            </a:pPr>
            <a:endParaRPr lang="lt-LT" sz="8000" dirty="0">
              <a:latin typeface="Times New Roman" panose="02020603050405020304" pitchFamily="18" charset="0"/>
              <a:cs typeface="Times New Roman" panose="02020603050405020304" pitchFamily="18" charset="0"/>
            </a:endParaRPr>
          </a:p>
          <a:p>
            <a:pPr marL="0" indent="0" algn="just">
              <a:buNone/>
            </a:pPr>
            <a:r>
              <a:rPr lang="lt-LT" sz="2000" b="1" dirty="0"/>
              <a:t> </a:t>
            </a:r>
          </a:p>
          <a:p>
            <a:pPr marL="0" indent="0">
              <a:buNone/>
            </a:pPr>
            <a:endParaRPr lang="lt-LT" dirty="0"/>
          </a:p>
        </p:txBody>
      </p:sp>
    </p:spTree>
    <p:extLst>
      <p:ext uri="{BB962C8B-B14F-4D97-AF65-F5344CB8AC3E}">
        <p14:creationId xmlns:p14="http://schemas.microsoft.com/office/powerpoint/2010/main" val="2565419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1">
            <a:extLst>
              <a:ext uri="{FF2B5EF4-FFF2-40B4-BE49-F238E27FC236}">
                <a16:creationId xmlns:a16="http://schemas.microsoft.com/office/drawing/2014/main" id="{B5143131-6494-4967-B99D-72B671D2D024}"/>
              </a:ext>
            </a:extLst>
          </p:cNvPr>
          <p:cNvSpPr>
            <a:spLocks noGrp="1"/>
          </p:cNvSpPr>
          <p:nvPr>
            <p:ph type="title"/>
          </p:nvPr>
        </p:nvSpPr>
        <p:spPr>
          <a:xfrm>
            <a:off x="838200" y="125413"/>
            <a:ext cx="10515600" cy="820792"/>
          </a:xfrm>
        </p:spPr>
        <p:txBody>
          <a:bodyPr>
            <a:normAutofit/>
          </a:bodyPr>
          <a:lstStyle/>
          <a:p>
            <a:pPr algn="ctr"/>
            <a:r>
              <a:rPr lang="lt-LT" sz="3200" b="1" dirty="0">
                <a:latin typeface="Times New Roman" panose="02020603050405020304" pitchFamily="18" charset="0"/>
                <a:cs typeface="Times New Roman" panose="02020603050405020304" pitchFamily="18" charset="0"/>
              </a:rPr>
              <a:t>Periodinė kontrolė</a:t>
            </a:r>
            <a:endParaRPr lang="lt-LT" sz="3200" dirty="0">
              <a:latin typeface="Times New Roman" panose="02020603050405020304" pitchFamily="18" charset="0"/>
              <a:cs typeface="Times New Roman" panose="02020603050405020304" pitchFamily="18" charset="0"/>
            </a:endParaRPr>
          </a:p>
        </p:txBody>
      </p:sp>
      <p:sp>
        <p:nvSpPr>
          <p:cNvPr id="6" name="Turinio vietos rezervavimo ženklas 2">
            <a:extLst>
              <a:ext uri="{FF2B5EF4-FFF2-40B4-BE49-F238E27FC236}">
                <a16:creationId xmlns:a16="http://schemas.microsoft.com/office/drawing/2014/main" id="{0413DFB0-5924-4A5D-9447-C6B88DF22495}"/>
              </a:ext>
            </a:extLst>
          </p:cNvPr>
          <p:cNvSpPr>
            <a:spLocks noGrp="1"/>
          </p:cNvSpPr>
          <p:nvPr>
            <p:ph idx="1"/>
          </p:nvPr>
        </p:nvSpPr>
        <p:spPr>
          <a:xfrm>
            <a:off x="838200" y="1184744"/>
            <a:ext cx="11002702" cy="4929809"/>
          </a:xfrm>
        </p:spPr>
        <p:txBody>
          <a:bodyPr>
            <a:normAutofit/>
          </a:bodyPr>
          <a:lstStyle/>
          <a:p>
            <a:pPr marL="0" indent="0" algn="just">
              <a:buNone/>
            </a:pPr>
            <a:r>
              <a:rPr lang="lt-LT" sz="2400" b="1" dirty="0">
                <a:latin typeface="Times New Roman" panose="02020603050405020304" pitchFamily="18" charset="0"/>
                <a:cs typeface="Times New Roman" panose="02020603050405020304" pitchFamily="18" charset="0"/>
              </a:rPr>
              <a:t>Periodinė kontrolė </a:t>
            </a:r>
            <a:r>
              <a:rPr lang="lt-LT" sz="2400" dirty="0">
                <a:latin typeface="Times New Roman" panose="02020603050405020304" pitchFamily="18" charset="0"/>
                <a:cs typeface="Times New Roman" panose="02020603050405020304" pitchFamily="18" charset="0"/>
              </a:rPr>
              <a:t>atliekama pagal Soliariumo paslaugų periodinės visuomenės sveikatos saugos kontrolės klausimyną, kuris yra parengtas pagal Lietuvos higienos normos </a:t>
            </a:r>
            <a:r>
              <a:rPr lang="lt-LT" sz="2400" i="1" dirty="0">
                <a:latin typeface="Times New Roman" panose="02020603050405020304" pitchFamily="18" charset="0"/>
                <a:cs typeface="Times New Roman" panose="02020603050405020304" pitchFamily="18" charset="0"/>
              </a:rPr>
              <a:t>HN 71:2009 „Soliariumai. Sveikatos saugos reikalavimai“, </a:t>
            </a:r>
            <a:r>
              <a:rPr lang="lt-LT" sz="2400" dirty="0">
                <a:latin typeface="Times New Roman" panose="02020603050405020304" pitchFamily="18" charset="0"/>
                <a:cs typeface="Times New Roman" panose="02020603050405020304" pitchFamily="18" charset="0"/>
              </a:rPr>
              <a:t>patvirtintos Lietuvos Respublikos sveikatos apsaugos ministro 2009 m. birželio 29 d. įsakymu Nr. V-517 „Dėl Lietuvos higienos normos HN 71:2009 „Soliariumai. Sveikatos saugos reikalavimai“ patvirtinimo“ reikalavimus (toliau – HN 71:2009).</a:t>
            </a:r>
          </a:p>
          <a:p>
            <a:pPr marL="0" indent="0" algn="just">
              <a:buNone/>
            </a:pPr>
            <a:r>
              <a:rPr lang="lt-LT" sz="2400" dirty="0">
                <a:latin typeface="Times New Roman" panose="02020603050405020304" pitchFamily="18" charset="0"/>
                <a:cs typeface="Times New Roman" panose="02020603050405020304" pitchFamily="18" charset="0"/>
              </a:rPr>
              <a:t>Klausimyną galite rasti NVSC internetinėje svetainėje adresu</a:t>
            </a:r>
          </a:p>
          <a:p>
            <a:pPr marL="0" indent="0" algn="just">
              <a:buNone/>
            </a:pPr>
            <a:r>
              <a:rPr lang="lt-LT" sz="2400" dirty="0">
                <a:latin typeface="Times New Roman" panose="02020603050405020304" pitchFamily="18" charset="0"/>
                <a:cs typeface="Times New Roman" panose="02020603050405020304" pitchFamily="18" charset="0"/>
              </a:rPr>
              <a:t> </a:t>
            </a:r>
            <a:r>
              <a:rPr lang="lt-LT" sz="2400" u="sng" dirty="0">
                <a:latin typeface="Times New Roman" panose="02020603050405020304" pitchFamily="18" charset="0"/>
                <a:cs typeface="Times New Roman" panose="02020603050405020304" pitchFamily="18" charset="0"/>
                <a:hlinkClick r:id="rId3"/>
              </a:rPr>
              <a:t>https://nvsc.lrv.lt/lt/administracine-informacija/ukio-subjektu-prieziura/periodines-visuomenes-sveikatos-saugos-kontroles-klausimynai</a:t>
            </a:r>
            <a:r>
              <a:rPr lang="lt-LT" sz="2400" dirty="0">
                <a:latin typeface="Times New Roman" panose="02020603050405020304" pitchFamily="18" charset="0"/>
                <a:cs typeface="Times New Roman" panose="02020603050405020304" pitchFamily="18" charset="0"/>
              </a:rPr>
              <a:t>.</a:t>
            </a:r>
          </a:p>
          <a:p>
            <a:pPr marL="0" indent="0">
              <a:buNone/>
            </a:pPr>
            <a:endParaRPr lang="lt-LT" dirty="0"/>
          </a:p>
        </p:txBody>
      </p:sp>
    </p:spTree>
    <p:extLst>
      <p:ext uri="{BB962C8B-B14F-4D97-AF65-F5344CB8AC3E}">
        <p14:creationId xmlns:p14="http://schemas.microsoft.com/office/powerpoint/2010/main" val="1609259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D97AC98-3E23-48E7-8074-517B0E15BE6F}"/>
              </a:ext>
            </a:extLst>
          </p:cNvPr>
          <p:cNvSpPr>
            <a:spLocks noGrp="1"/>
          </p:cNvSpPr>
          <p:nvPr>
            <p:ph type="title"/>
          </p:nvPr>
        </p:nvSpPr>
        <p:spPr>
          <a:xfrm>
            <a:off x="838200" y="365126"/>
            <a:ext cx="10515600" cy="1272844"/>
          </a:xfrm>
        </p:spPr>
        <p:txBody>
          <a:bodyPr>
            <a:normAutofit/>
          </a:bodyPr>
          <a:lstStyle/>
          <a:p>
            <a:pPr algn="ctr"/>
            <a:r>
              <a:rPr lang="lt-LT" sz="2800" b="1" dirty="0">
                <a:latin typeface="Times New Roman" panose="02020603050405020304" pitchFamily="18" charset="0"/>
                <a:cs typeface="Times New Roman" panose="02020603050405020304" pitchFamily="18" charset="0"/>
              </a:rPr>
              <a:t>2022-2024 m. soliariumo paslaugų patikrinimų  rezultatai Telšių apskrityje</a:t>
            </a:r>
          </a:p>
        </p:txBody>
      </p:sp>
      <p:graphicFrame>
        <p:nvGraphicFramePr>
          <p:cNvPr id="9" name="Turinio vietos rezervavimo ženklas 8">
            <a:extLst>
              <a:ext uri="{FF2B5EF4-FFF2-40B4-BE49-F238E27FC236}">
                <a16:creationId xmlns:a16="http://schemas.microsoft.com/office/drawing/2014/main" id="{B523C085-3807-1515-1BF4-A06ABCE0AEDA}"/>
              </a:ext>
            </a:extLst>
          </p:cNvPr>
          <p:cNvGraphicFramePr>
            <a:graphicFrameLocks noGrp="1"/>
          </p:cNvGraphicFramePr>
          <p:nvPr>
            <p:ph idx="1"/>
            <p:extLst>
              <p:ext uri="{D42A27DB-BD31-4B8C-83A1-F6EECF244321}">
                <p14:modId xmlns:p14="http://schemas.microsoft.com/office/powerpoint/2010/main" val="1967714065"/>
              </p:ext>
            </p:extLst>
          </p:nvPr>
        </p:nvGraphicFramePr>
        <p:xfrm>
          <a:off x="1714500" y="2230887"/>
          <a:ext cx="8763000" cy="3213236"/>
        </p:xfrm>
        <a:graphic>
          <a:graphicData uri="http://schemas.openxmlformats.org/drawingml/2006/table">
            <a:tbl>
              <a:tblPr firstRow="1" bandRow="1">
                <a:tableStyleId>{5C22544A-7EE6-4342-B048-85BDC9FD1C3A}</a:tableStyleId>
              </a:tblPr>
              <a:tblGrid>
                <a:gridCol w="656645">
                  <a:extLst>
                    <a:ext uri="{9D8B030D-6E8A-4147-A177-3AD203B41FA5}">
                      <a16:colId xmlns:a16="http://schemas.microsoft.com/office/drawing/2014/main" val="3515707893"/>
                    </a:ext>
                  </a:extLst>
                </a:gridCol>
                <a:gridCol w="1828800">
                  <a:extLst>
                    <a:ext uri="{9D8B030D-6E8A-4147-A177-3AD203B41FA5}">
                      <a16:colId xmlns:a16="http://schemas.microsoft.com/office/drawing/2014/main" val="4115264320"/>
                    </a:ext>
                  </a:extLst>
                </a:gridCol>
                <a:gridCol w="1669774">
                  <a:extLst>
                    <a:ext uri="{9D8B030D-6E8A-4147-A177-3AD203B41FA5}">
                      <a16:colId xmlns:a16="http://schemas.microsoft.com/office/drawing/2014/main" val="2850017625"/>
                    </a:ext>
                  </a:extLst>
                </a:gridCol>
                <a:gridCol w="2409245">
                  <a:extLst>
                    <a:ext uri="{9D8B030D-6E8A-4147-A177-3AD203B41FA5}">
                      <a16:colId xmlns:a16="http://schemas.microsoft.com/office/drawing/2014/main" val="155975832"/>
                    </a:ext>
                  </a:extLst>
                </a:gridCol>
                <a:gridCol w="2198536">
                  <a:extLst>
                    <a:ext uri="{9D8B030D-6E8A-4147-A177-3AD203B41FA5}">
                      <a16:colId xmlns:a16="http://schemas.microsoft.com/office/drawing/2014/main" val="1768518421"/>
                    </a:ext>
                  </a:extLst>
                </a:gridCol>
              </a:tblGrid>
              <a:tr h="1490948">
                <a:tc>
                  <a:txBody>
                    <a:bodyPr/>
                    <a:lstStyle/>
                    <a:p>
                      <a:pPr algn="ctr"/>
                      <a:r>
                        <a:rPr lang="lt-LT" dirty="0"/>
                        <a:t>Eil. Nr.</a:t>
                      </a:r>
                    </a:p>
                  </a:txBody>
                  <a:tcPr/>
                </a:tc>
                <a:tc>
                  <a:txBody>
                    <a:bodyPr/>
                    <a:lstStyle/>
                    <a:p>
                      <a:pPr algn="ctr"/>
                      <a:r>
                        <a:rPr lang="lt-LT" dirty="0"/>
                        <a:t>Metai</a:t>
                      </a:r>
                    </a:p>
                  </a:txBody>
                  <a:tcPr/>
                </a:tc>
                <a:tc>
                  <a:txBody>
                    <a:bodyPr/>
                    <a:lstStyle/>
                    <a:p>
                      <a:pPr algn="ctr"/>
                      <a:r>
                        <a:rPr lang="lt-LT" dirty="0"/>
                        <a:t>Patikrintų objektų skaičius</a:t>
                      </a:r>
                    </a:p>
                  </a:txBody>
                  <a:tcPr/>
                </a:tc>
                <a:tc>
                  <a:txBody>
                    <a:bodyPr/>
                    <a:lstStyle/>
                    <a:p>
                      <a:pPr algn="ctr"/>
                      <a:r>
                        <a:rPr lang="lt-LT" dirty="0"/>
                        <a:t>Objektai, kuriuose buvo nustatyti pažeidimai  (skaičius ir proc.)</a:t>
                      </a:r>
                    </a:p>
                  </a:txBody>
                  <a:tcPr/>
                </a:tc>
                <a:tc>
                  <a:txBody>
                    <a:bodyPr/>
                    <a:lstStyle/>
                    <a:p>
                      <a:pPr algn="ctr"/>
                      <a:r>
                        <a:rPr lang="lt-LT" dirty="0"/>
                        <a:t>ANK</a:t>
                      </a:r>
                    </a:p>
                  </a:txBody>
                  <a:tcPr/>
                </a:tc>
                <a:extLst>
                  <a:ext uri="{0D108BD9-81ED-4DB2-BD59-A6C34878D82A}">
                    <a16:rowId xmlns:a16="http://schemas.microsoft.com/office/drawing/2014/main" val="3217215989"/>
                  </a:ext>
                </a:extLst>
              </a:tr>
              <a:tr h="617083">
                <a:tc>
                  <a:txBody>
                    <a:bodyPr/>
                    <a:lstStyle/>
                    <a:p>
                      <a:pPr algn="ctr"/>
                      <a:r>
                        <a:rPr lang="lt-LT" dirty="0"/>
                        <a:t>1.</a:t>
                      </a:r>
                    </a:p>
                  </a:txBody>
                  <a:tcPr/>
                </a:tc>
                <a:tc>
                  <a:txBody>
                    <a:bodyPr/>
                    <a:lstStyle/>
                    <a:p>
                      <a:pPr algn="ctr"/>
                      <a:r>
                        <a:rPr lang="lt-LT" dirty="0"/>
                        <a:t>2022 </a:t>
                      </a:r>
                    </a:p>
                  </a:txBody>
                  <a:tcPr/>
                </a:tc>
                <a:tc>
                  <a:txBody>
                    <a:bodyPr/>
                    <a:lstStyle/>
                    <a:p>
                      <a:pPr algn="ctr"/>
                      <a:r>
                        <a:rPr lang="lt-LT" dirty="0"/>
                        <a:t>5 (3 - P, 2-M)</a:t>
                      </a:r>
                    </a:p>
                  </a:txBody>
                  <a:tcPr/>
                </a:tc>
                <a:tc>
                  <a:txBody>
                    <a:bodyPr/>
                    <a:lstStyle/>
                    <a:p>
                      <a:pPr algn="ctr"/>
                      <a:r>
                        <a:rPr lang="lt-LT" dirty="0"/>
                        <a:t>0</a:t>
                      </a:r>
                    </a:p>
                  </a:txBody>
                  <a:tcPr/>
                </a:tc>
                <a:tc>
                  <a:txBody>
                    <a:bodyPr/>
                    <a:lstStyle/>
                    <a:p>
                      <a:pPr algn="ctr"/>
                      <a:r>
                        <a:rPr lang="lt-LT" dirty="0"/>
                        <a:t>0</a:t>
                      </a:r>
                    </a:p>
                  </a:txBody>
                  <a:tcPr/>
                </a:tc>
                <a:extLst>
                  <a:ext uri="{0D108BD9-81ED-4DB2-BD59-A6C34878D82A}">
                    <a16:rowId xmlns:a16="http://schemas.microsoft.com/office/drawing/2014/main" val="1981482055"/>
                  </a:ext>
                </a:extLst>
              </a:tr>
              <a:tr h="465125">
                <a:tc>
                  <a:txBody>
                    <a:bodyPr/>
                    <a:lstStyle/>
                    <a:p>
                      <a:pPr algn="ctr"/>
                      <a:r>
                        <a:rPr lang="lt-LT" dirty="0"/>
                        <a:t>2.</a:t>
                      </a:r>
                    </a:p>
                  </a:txBody>
                  <a:tcPr/>
                </a:tc>
                <a:tc>
                  <a:txBody>
                    <a:bodyPr/>
                    <a:lstStyle/>
                    <a:p>
                      <a:pPr algn="ctr"/>
                      <a:r>
                        <a:rPr lang="lt-LT" dirty="0"/>
                        <a:t>2023 </a:t>
                      </a:r>
                    </a:p>
                  </a:txBody>
                  <a:tcPr/>
                </a:tc>
                <a:tc>
                  <a:txBody>
                    <a:bodyPr/>
                    <a:lstStyle/>
                    <a:p>
                      <a:pPr algn="ctr"/>
                      <a:r>
                        <a:rPr lang="lt-LT" dirty="0"/>
                        <a:t>7 (2 - P, 5 – T)</a:t>
                      </a:r>
                    </a:p>
                  </a:txBody>
                  <a:tcPr/>
                </a:tc>
                <a:tc>
                  <a:txBody>
                    <a:bodyPr/>
                    <a:lstStyle/>
                    <a:p>
                      <a:pPr algn="ctr"/>
                      <a:r>
                        <a:rPr lang="lt-LT" dirty="0"/>
                        <a:t>2 (T</a:t>
                      </a:r>
                      <a:r>
                        <a:rPr lang="lt-LT"/>
                        <a:t>) /29</a:t>
                      </a:r>
                      <a:endParaRPr lang="lt-LT" dirty="0"/>
                    </a:p>
                  </a:txBody>
                  <a:tcPr/>
                </a:tc>
                <a:tc>
                  <a:txBody>
                    <a:bodyPr/>
                    <a:lstStyle/>
                    <a:p>
                      <a:pPr algn="ctr"/>
                      <a:r>
                        <a:rPr lang="lt-LT" dirty="0"/>
                        <a:t>2</a:t>
                      </a:r>
                    </a:p>
                  </a:txBody>
                  <a:tcPr/>
                </a:tc>
                <a:extLst>
                  <a:ext uri="{0D108BD9-81ED-4DB2-BD59-A6C34878D82A}">
                    <a16:rowId xmlns:a16="http://schemas.microsoft.com/office/drawing/2014/main" val="1970782229"/>
                  </a:ext>
                </a:extLst>
              </a:tr>
              <a:tr h="465125">
                <a:tc>
                  <a:txBody>
                    <a:bodyPr/>
                    <a:lstStyle/>
                    <a:p>
                      <a:pPr algn="ctr"/>
                      <a:r>
                        <a:rPr lang="lt-LT" dirty="0"/>
                        <a:t>3.</a:t>
                      </a:r>
                    </a:p>
                  </a:txBody>
                  <a:tcPr/>
                </a:tc>
                <a:tc>
                  <a:txBody>
                    <a:bodyPr/>
                    <a:lstStyle/>
                    <a:p>
                      <a:pPr algn="ctr"/>
                      <a:r>
                        <a:rPr lang="lt-LT" dirty="0"/>
                        <a:t>2024 </a:t>
                      </a:r>
                    </a:p>
                  </a:txBody>
                  <a:tcPr/>
                </a:tc>
                <a:tc>
                  <a:txBody>
                    <a:bodyPr/>
                    <a:lstStyle/>
                    <a:p>
                      <a:pPr algn="ctr"/>
                      <a:r>
                        <a:rPr lang="lt-LT" dirty="0"/>
                        <a:t>3 (1 – P, 1 – M, 1 – T)</a:t>
                      </a:r>
                    </a:p>
                  </a:txBody>
                  <a:tcPr/>
                </a:tc>
                <a:tc>
                  <a:txBody>
                    <a:bodyPr/>
                    <a:lstStyle/>
                    <a:p>
                      <a:pPr algn="ctr"/>
                      <a:r>
                        <a:rPr lang="lt-LT" dirty="0"/>
                        <a:t>0</a:t>
                      </a:r>
                    </a:p>
                  </a:txBody>
                  <a:tcPr/>
                </a:tc>
                <a:tc>
                  <a:txBody>
                    <a:bodyPr/>
                    <a:lstStyle/>
                    <a:p>
                      <a:pPr algn="ctr"/>
                      <a:r>
                        <a:rPr lang="lt-LT" dirty="0"/>
                        <a:t>0</a:t>
                      </a:r>
                    </a:p>
                  </a:txBody>
                  <a:tcPr/>
                </a:tc>
                <a:extLst>
                  <a:ext uri="{0D108BD9-81ED-4DB2-BD59-A6C34878D82A}">
                    <a16:rowId xmlns:a16="http://schemas.microsoft.com/office/drawing/2014/main" val="3075065532"/>
                  </a:ext>
                </a:extLst>
              </a:tr>
            </a:tbl>
          </a:graphicData>
        </a:graphic>
      </p:graphicFrame>
    </p:spTree>
    <p:extLst>
      <p:ext uri="{BB962C8B-B14F-4D97-AF65-F5344CB8AC3E}">
        <p14:creationId xmlns:p14="http://schemas.microsoft.com/office/powerpoint/2010/main" val="3394218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7E150DB-A7B9-3FBA-1D39-385534ED388D}"/>
              </a:ext>
            </a:extLst>
          </p:cNvPr>
          <p:cNvSpPr>
            <a:spLocks noGrp="1"/>
          </p:cNvSpPr>
          <p:nvPr>
            <p:ph type="title"/>
          </p:nvPr>
        </p:nvSpPr>
        <p:spPr>
          <a:xfrm>
            <a:off x="838200" y="365126"/>
            <a:ext cx="10515600" cy="740106"/>
          </a:xfrm>
        </p:spPr>
        <p:txBody>
          <a:bodyPr>
            <a:normAutofit/>
          </a:bodyPr>
          <a:lstStyle/>
          <a:p>
            <a:pPr algn="ctr"/>
            <a:r>
              <a:rPr lang="lt-LT" sz="2000" b="1" dirty="0">
                <a:latin typeface="Times New Roman" panose="02020603050405020304" pitchFamily="18" charset="0"/>
                <a:cs typeface="Times New Roman" panose="02020603050405020304" pitchFamily="18" charset="0"/>
              </a:rPr>
              <a:t>2022-2024 m. soliariumo paslaugų patikrinimų  rezultatai Telšių apskrities rajonuose</a:t>
            </a:r>
            <a:endParaRPr lang="lt-LT" sz="2000" dirty="0"/>
          </a:p>
        </p:txBody>
      </p:sp>
      <p:graphicFrame>
        <p:nvGraphicFramePr>
          <p:cNvPr id="5" name="Turinio vietos rezervavimo ženklas 4">
            <a:extLst>
              <a:ext uri="{FF2B5EF4-FFF2-40B4-BE49-F238E27FC236}">
                <a16:creationId xmlns:a16="http://schemas.microsoft.com/office/drawing/2014/main" id="{C51F7709-8C32-5BF8-2147-D06D395CF92E}"/>
              </a:ext>
            </a:extLst>
          </p:cNvPr>
          <p:cNvGraphicFramePr>
            <a:graphicFrameLocks noGrp="1"/>
          </p:cNvGraphicFramePr>
          <p:nvPr>
            <p:ph idx="1"/>
            <p:extLst>
              <p:ext uri="{D42A27DB-BD31-4B8C-83A1-F6EECF244321}">
                <p14:modId xmlns:p14="http://schemas.microsoft.com/office/powerpoint/2010/main" val="3530808409"/>
              </p:ext>
            </p:extLst>
          </p:nvPr>
        </p:nvGraphicFramePr>
        <p:xfrm>
          <a:off x="1409700" y="1105232"/>
          <a:ext cx="9372599" cy="4526280"/>
        </p:xfrm>
        <a:graphic>
          <a:graphicData uri="http://schemas.openxmlformats.org/drawingml/2006/table">
            <a:tbl>
              <a:tblPr firstRow="1" bandRow="1">
                <a:tableStyleId>{5C22544A-7EE6-4342-B048-85BDC9FD1C3A}</a:tableStyleId>
              </a:tblPr>
              <a:tblGrid>
                <a:gridCol w="492443">
                  <a:extLst>
                    <a:ext uri="{9D8B030D-6E8A-4147-A177-3AD203B41FA5}">
                      <a16:colId xmlns:a16="http://schemas.microsoft.com/office/drawing/2014/main" val="3518891397"/>
                    </a:ext>
                  </a:extLst>
                </a:gridCol>
                <a:gridCol w="1197872">
                  <a:extLst>
                    <a:ext uri="{9D8B030D-6E8A-4147-A177-3AD203B41FA5}">
                      <a16:colId xmlns:a16="http://schemas.microsoft.com/office/drawing/2014/main" val="3599204284"/>
                    </a:ext>
                  </a:extLst>
                </a:gridCol>
                <a:gridCol w="1502796">
                  <a:extLst>
                    <a:ext uri="{9D8B030D-6E8A-4147-A177-3AD203B41FA5}">
                      <a16:colId xmlns:a16="http://schemas.microsoft.com/office/drawing/2014/main" val="2524445413"/>
                    </a:ext>
                  </a:extLst>
                </a:gridCol>
                <a:gridCol w="2067339">
                  <a:extLst>
                    <a:ext uri="{9D8B030D-6E8A-4147-A177-3AD203B41FA5}">
                      <a16:colId xmlns:a16="http://schemas.microsoft.com/office/drawing/2014/main" val="2386209445"/>
                    </a:ext>
                  </a:extLst>
                </a:gridCol>
                <a:gridCol w="2372735">
                  <a:extLst>
                    <a:ext uri="{9D8B030D-6E8A-4147-A177-3AD203B41FA5}">
                      <a16:colId xmlns:a16="http://schemas.microsoft.com/office/drawing/2014/main" val="2660798905"/>
                    </a:ext>
                  </a:extLst>
                </a:gridCol>
                <a:gridCol w="1739414">
                  <a:extLst>
                    <a:ext uri="{9D8B030D-6E8A-4147-A177-3AD203B41FA5}">
                      <a16:colId xmlns:a16="http://schemas.microsoft.com/office/drawing/2014/main" val="2885010800"/>
                    </a:ext>
                  </a:extLst>
                </a:gridCol>
              </a:tblGrid>
              <a:tr h="373711">
                <a:tc>
                  <a:txBody>
                    <a:bodyPr/>
                    <a:lstStyle/>
                    <a:p>
                      <a:pPr algn="ctr"/>
                      <a:r>
                        <a:rPr lang="lt-LT" sz="1600" dirty="0"/>
                        <a:t>Eil</a:t>
                      </a:r>
                      <a:r>
                        <a:rPr lang="lt-LT" dirty="0"/>
                        <a:t>.</a:t>
                      </a:r>
                    </a:p>
                    <a:p>
                      <a:pPr algn="ctr"/>
                      <a:r>
                        <a:rPr lang="lt-LT" sz="1600" dirty="0"/>
                        <a:t>Nr.</a:t>
                      </a:r>
                    </a:p>
                  </a:txBody>
                  <a:tcPr/>
                </a:tc>
                <a:tc>
                  <a:txBody>
                    <a:bodyPr/>
                    <a:lstStyle/>
                    <a:p>
                      <a:pPr algn="ctr"/>
                      <a:r>
                        <a:rPr lang="lt-LT" sz="1600" dirty="0"/>
                        <a:t>Patikrinimo</a:t>
                      </a:r>
                    </a:p>
                    <a:p>
                      <a:pPr algn="ctr"/>
                      <a:r>
                        <a:rPr lang="lt-LT" sz="1600" dirty="0"/>
                        <a:t>metai</a:t>
                      </a:r>
                    </a:p>
                  </a:txBody>
                  <a:tcPr/>
                </a:tc>
                <a:tc>
                  <a:txBody>
                    <a:bodyPr/>
                    <a:lstStyle/>
                    <a:p>
                      <a:pPr algn="ctr"/>
                      <a:r>
                        <a:rPr lang="lt-LT" dirty="0"/>
                        <a:t>Rajonas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t-LT" dirty="0"/>
                        <a:t>Atliktų patikrinimų skaičius</a:t>
                      </a:r>
                    </a:p>
                    <a:p>
                      <a:pPr algn="ctr"/>
                      <a:endParaRPr lang="lt-LT"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t-LT" dirty="0"/>
                        <a:t>Objektų skaičius, kuriuose buvo nustatyti pažeidimai</a:t>
                      </a:r>
                    </a:p>
                    <a:p>
                      <a:pPr algn="ctr"/>
                      <a:endParaRPr lang="lt-LT" dirty="0"/>
                    </a:p>
                  </a:txBody>
                  <a:tcPr/>
                </a:tc>
                <a:tc>
                  <a:txBody>
                    <a:bodyPr/>
                    <a:lstStyle/>
                    <a:p>
                      <a:pPr algn="ctr"/>
                      <a:endParaRPr lang="lt-LT" dirty="0"/>
                    </a:p>
                    <a:p>
                      <a:pPr algn="ctr"/>
                      <a:r>
                        <a:rPr lang="lt-LT" dirty="0"/>
                        <a:t>ANK</a:t>
                      </a:r>
                    </a:p>
                  </a:txBody>
                  <a:tcPr/>
                </a:tc>
                <a:extLst>
                  <a:ext uri="{0D108BD9-81ED-4DB2-BD59-A6C34878D82A}">
                    <a16:rowId xmlns:a16="http://schemas.microsoft.com/office/drawing/2014/main" val="4155395796"/>
                  </a:ext>
                </a:extLst>
              </a:tr>
              <a:tr h="370840">
                <a:tc rowSpan="3">
                  <a:txBody>
                    <a:bodyPr/>
                    <a:lstStyle/>
                    <a:p>
                      <a:pPr algn="ctr"/>
                      <a:r>
                        <a:rPr lang="lt-LT" dirty="0"/>
                        <a:t>1.</a:t>
                      </a:r>
                    </a:p>
                  </a:txBody>
                  <a:tcPr/>
                </a:tc>
                <a:tc rowSpan="3">
                  <a:txBody>
                    <a:bodyPr/>
                    <a:lstStyle/>
                    <a:p>
                      <a:pPr algn="ctr"/>
                      <a:endParaRPr lang="lt-LT" b="0" dirty="0"/>
                    </a:p>
                    <a:p>
                      <a:pPr algn="ctr"/>
                      <a:r>
                        <a:rPr lang="lt-LT" b="0" dirty="0"/>
                        <a:t>2022 m</a:t>
                      </a:r>
                      <a:r>
                        <a:rPr lang="en-US" b="0" dirty="0"/>
                        <a:t>.</a:t>
                      </a:r>
                      <a:endParaRPr lang="lt-LT" b="0" dirty="0"/>
                    </a:p>
                  </a:txBody>
                  <a:tcPr/>
                </a:tc>
                <a:tc>
                  <a:txBody>
                    <a:bodyPr/>
                    <a:lstStyle/>
                    <a:p>
                      <a:r>
                        <a:rPr lang="lt-LT" b="0" dirty="0"/>
                        <a:t>Telšių</a:t>
                      </a:r>
                    </a:p>
                  </a:txBody>
                  <a:tcPr/>
                </a:tc>
                <a:tc>
                  <a:txBody>
                    <a:bodyPr/>
                    <a:lstStyle/>
                    <a:p>
                      <a:pPr algn="ctr"/>
                      <a:r>
                        <a:rPr lang="lt-LT" b="0" dirty="0"/>
                        <a:t>0</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1868382381"/>
                  </a:ext>
                </a:extLst>
              </a:tr>
              <a:tr h="370840">
                <a:tc vMerge="1">
                  <a:txBody>
                    <a:bodyPr/>
                    <a:lstStyle/>
                    <a:p>
                      <a:endParaRPr lang="lt-LT" dirty="0"/>
                    </a:p>
                  </a:txBody>
                  <a:tcPr/>
                </a:tc>
                <a:tc vMerge="1">
                  <a:txBody>
                    <a:bodyPr/>
                    <a:lstStyle/>
                    <a:p>
                      <a:endParaRPr lang="lt-LT" dirty="0"/>
                    </a:p>
                  </a:txBody>
                  <a:tcPr/>
                </a:tc>
                <a:tc>
                  <a:txBody>
                    <a:bodyPr/>
                    <a:lstStyle/>
                    <a:p>
                      <a:r>
                        <a:rPr lang="lt-LT" b="0" dirty="0"/>
                        <a:t>Mažeikių</a:t>
                      </a:r>
                    </a:p>
                  </a:txBody>
                  <a:tcPr/>
                </a:tc>
                <a:tc>
                  <a:txBody>
                    <a:bodyPr/>
                    <a:lstStyle/>
                    <a:p>
                      <a:pPr algn="ctr"/>
                      <a:r>
                        <a:rPr lang="lt-LT" b="0" dirty="0"/>
                        <a:t>2 PK</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2857683819"/>
                  </a:ext>
                </a:extLst>
              </a:tr>
              <a:tr h="370840">
                <a:tc vMerge="1">
                  <a:txBody>
                    <a:bodyPr/>
                    <a:lstStyle/>
                    <a:p>
                      <a:endParaRPr lang="lt-LT" dirty="0"/>
                    </a:p>
                  </a:txBody>
                  <a:tcPr/>
                </a:tc>
                <a:tc vMerge="1">
                  <a:txBody>
                    <a:bodyPr/>
                    <a:lstStyle/>
                    <a:p>
                      <a:endParaRPr lang="lt-LT" dirty="0"/>
                    </a:p>
                  </a:txBody>
                  <a:tcPr/>
                </a:tc>
                <a:tc>
                  <a:txBody>
                    <a:bodyPr/>
                    <a:lstStyle/>
                    <a:p>
                      <a:r>
                        <a:rPr lang="lt-LT" b="0" dirty="0"/>
                        <a:t>Plungės</a:t>
                      </a:r>
                    </a:p>
                  </a:txBody>
                  <a:tcPr/>
                </a:tc>
                <a:tc>
                  <a:txBody>
                    <a:bodyPr/>
                    <a:lstStyle/>
                    <a:p>
                      <a:pPr algn="ctr"/>
                      <a:r>
                        <a:rPr lang="lt-LT" b="0" dirty="0"/>
                        <a:t>3 PK</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2047270181"/>
                  </a:ext>
                </a:extLst>
              </a:tr>
              <a:tr h="370840">
                <a:tc rowSpan="3">
                  <a:txBody>
                    <a:bodyPr/>
                    <a:lstStyle/>
                    <a:p>
                      <a:pPr algn="ctr"/>
                      <a:r>
                        <a:rPr lang="lt-LT" b="1" dirty="0"/>
                        <a:t>2.</a:t>
                      </a:r>
                    </a:p>
                  </a:txBody>
                  <a:tcPr/>
                </a:tc>
                <a:tc rowSpan="3">
                  <a:txBody>
                    <a:bodyPr/>
                    <a:lstStyle/>
                    <a:p>
                      <a:pPr algn="ctr"/>
                      <a:endParaRPr lang="lt-LT" b="1" dirty="0"/>
                    </a:p>
                    <a:p>
                      <a:pPr algn="ctr"/>
                      <a:r>
                        <a:rPr lang="lt-LT" b="1" dirty="0"/>
                        <a:t>2023 m</a:t>
                      </a:r>
                      <a:r>
                        <a:rPr lang="en-US" b="1" dirty="0"/>
                        <a:t>.</a:t>
                      </a:r>
                      <a:endParaRPr lang="lt-LT" b="1" dirty="0"/>
                    </a:p>
                  </a:txBody>
                  <a:tcPr/>
                </a:tc>
                <a:tc>
                  <a:txBody>
                    <a:bodyPr/>
                    <a:lstStyle/>
                    <a:p>
                      <a:r>
                        <a:rPr lang="lt-LT" b="1" dirty="0"/>
                        <a:t>Telšių</a:t>
                      </a:r>
                    </a:p>
                  </a:txBody>
                  <a:tcPr/>
                </a:tc>
                <a:tc>
                  <a:txBody>
                    <a:bodyPr/>
                    <a:lstStyle/>
                    <a:p>
                      <a:pPr algn="ctr"/>
                      <a:r>
                        <a:rPr lang="lt-LT" b="1" dirty="0"/>
                        <a:t>3 PK, 1 GK, 1 OK</a:t>
                      </a:r>
                    </a:p>
                  </a:txBody>
                  <a:tcPr/>
                </a:tc>
                <a:tc>
                  <a:txBody>
                    <a:bodyPr/>
                    <a:lstStyle/>
                    <a:p>
                      <a:pPr algn="ctr"/>
                      <a:r>
                        <a:rPr lang="lt-LT" b="1" dirty="0"/>
                        <a:t>2</a:t>
                      </a:r>
                    </a:p>
                  </a:txBody>
                  <a:tcPr/>
                </a:tc>
                <a:tc>
                  <a:txBody>
                    <a:bodyPr/>
                    <a:lstStyle/>
                    <a:p>
                      <a:pPr algn="ctr"/>
                      <a:r>
                        <a:rPr lang="lt-LT" b="1" dirty="0"/>
                        <a:t>(1 – OK, 1- PK)</a:t>
                      </a:r>
                    </a:p>
                  </a:txBody>
                  <a:tcPr/>
                </a:tc>
                <a:extLst>
                  <a:ext uri="{0D108BD9-81ED-4DB2-BD59-A6C34878D82A}">
                    <a16:rowId xmlns:a16="http://schemas.microsoft.com/office/drawing/2014/main" val="1486890788"/>
                  </a:ext>
                </a:extLst>
              </a:tr>
              <a:tr h="370840">
                <a:tc vMerge="1">
                  <a:txBody>
                    <a:bodyPr/>
                    <a:lstStyle/>
                    <a:p>
                      <a:endParaRPr lang="lt-LT" dirty="0"/>
                    </a:p>
                  </a:txBody>
                  <a:tcPr/>
                </a:tc>
                <a:tc vMerge="1">
                  <a:txBody>
                    <a:bodyPr/>
                    <a:lstStyle/>
                    <a:p>
                      <a:endParaRPr lang="lt-LT" dirty="0"/>
                    </a:p>
                  </a:txBody>
                  <a:tcPr/>
                </a:tc>
                <a:tc>
                  <a:txBody>
                    <a:bodyPr/>
                    <a:lstStyle/>
                    <a:p>
                      <a:r>
                        <a:rPr lang="lt-LT" b="1" dirty="0"/>
                        <a:t>Mažeikių</a:t>
                      </a:r>
                    </a:p>
                  </a:txBody>
                  <a:tcPr/>
                </a:tc>
                <a:tc>
                  <a:txBody>
                    <a:bodyPr/>
                    <a:lstStyle/>
                    <a:p>
                      <a:pPr algn="ctr"/>
                      <a:r>
                        <a:rPr lang="lt-LT" b="1" dirty="0"/>
                        <a:t>0</a:t>
                      </a:r>
                    </a:p>
                  </a:txBody>
                  <a:tcPr/>
                </a:tc>
                <a:tc>
                  <a:txBody>
                    <a:bodyPr/>
                    <a:lstStyle/>
                    <a:p>
                      <a:pPr algn="ctr"/>
                      <a:r>
                        <a:rPr lang="lt-LT" b="1" dirty="0"/>
                        <a:t>0</a:t>
                      </a:r>
                    </a:p>
                  </a:txBody>
                  <a:tcPr/>
                </a:tc>
                <a:tc>
                  <a:txBody>
                    <a:bodyPr/>
                    <a:lstStyle/>
                    <a:p>
                      <a:pPr algn="ctr"/>
                      <a:r>
                        <a:rPr lang="lt-LT" b="1" dirty="0"/>
                        <a:t>0</a:t>
                      </a:r>
                    </a:p>
                  </a:txBody>
                  <a:tcPr/>
                </a:tc>
                <a:extLst>
                  <a:ext uri="{0D108BD9-81ED-4DB2-BD59-A6C34878D82A}">
                    <a16:rowId xmlns:a16="http://schemas.microsoft.com/office/drawing/2014/main" val="3178385327"/>
                  </a:ext>
                </a:extLst>
              </a:tr>
              <a:tr h="370840">
                <a:tc vMerge="1">
                  <a:txBody>
                    <a:bodyPr/>
                    <a:lstStyle/>
                    <a:p>
                      <a:endParaRPr lang="lt-LT" dirty="0"/>
                    </a:p>
                  </a:txBody>
                  <a:tcPr/>
                </a:tc>
                <a:tc vMerge="1">
                  <a:txBody>
                    <a:bodyPr/>
                    <a:lstStyle/>
                    <a:p>
                      <a:endParaRPr lang="lt-LT" dirty="0"/>
                    </a:p>
                  </a:txBody>
                  <a:tcPr/>
                </a:tc>
                <a:tc>
                  <a:txBody>
                    <a:bodyPr/>
                    <a:lstStyle/>
                    <a:p>
                      <a:r>
                        <a:rPr lang="lt-LT" b="1" dirty="0"/>
                        <a:t>Plungės</a:t>
                      </a:r>
                    </a:p>
                  </a:txBody>
                  <a:tcPr/>
                </a:tc>
                <a:tc>
                  <a:txBody>
                    <a:bodyPr/>
                    <a:lstStyle/>
                    <a:p>
                      <a:pPr algn="ctr"/>
                      <a:r>
                        <a:rPr lang="lt-LT" b="1" dirty="0"/>
                        <a:t>2</a:t>
                      </a:r>
                    </a:p>
                  </a:txBody>
                  <a:tcPr/>
                </a:tc>
                <a:tc>
                  <a:txBody>
                    <a:bodyPr/>
                    <a:lstStyle/>
                    <a:p>
                      <a:pPr algn="ctr"/>
                      <a:r>
                        <a:rPr lang="lt-LT" b="1" dirty="0"/>
                        <a:t>0</a:t>
                      </a:r>
                    </a:p>
                  </a:txBody>
                  <a:tcPr/>
                </a:tc>
                <a:tc>
                  <a:txBody>
                    <a:bodyPr/>
                    <a:lstStyle/>
                    <a:p>
                      <a:pPr algn="ctr"/>
                      <a:r>
                        <a:rPr lang="lt-LT" b="1" dirty="0"/>
                        <a:t>0</a:t>
                      </a:r>
                    </a:p>
                  </a:txBody>
                  <a:tcPr/>
                </a:tc>
                <a:extLst>
                  <a:ext uri="{0D108BD9-81ED-4DB2-BD59-A6C34878D82A}">
                    <a16:rowId xmlns:a16="http://schemas.microsoft.com/office/drawing/2014/main" val="2873362966"/>
                  </a:ext>
                </a:extLst>
              </a:tr>
              <a:tr h="370840">
                <a:tc rowSpan="3">
                  <a:txBody>
                    <a:bodyPr/>
                    <a:lstStyle/>
                    <a:p>
                      <a:pPr algn="ctr"/>
                      <a:r>
                        <a:rPr lang="lt-LT" dirty="0"/>
                        <a:t>3.</a:t>
                      </a:r>
                    </a:p>
                  </a:txBody>
                  <a:tcPr/>
                </a:tc>
                <a:tc rowSpan="3">
                  <a:txBody>
                    <a:bodyPr/>
                    <a:lstStyle/>
                    <a:p>
                      <a:pPr algn="ctr"/>
                      <a:endParaRPr lang="lt-LT" b="0" dirty="0"/>
                    </a:p>
                    <a:p>
                      <a:pPr algn="ctr"/>
                      <a:r>
                        <a:rPr lang="lt-LT" b="0" dirty="0"/>
                        <a:t>2024 m</a:t>
                      </a:r>
                      <a:r>
                        <a:rPr lang="en-US" b="0" dirty="0"/>
                        <a:t>.</a:t>
                      </a:r>
                      <a:endParaRPr lang="lt-LT" b="0" dirty="0"/>
                    </a:p>
                  </a:txBody>
                  <a:tcPr/>
                </a:tc>
                <a:tc>
                  <a:txBody>
                    <a:bodyPr/>
                    <a:lstStyle/>
                    <a:p>
                      <a:r>
                        <a:rPr lang="lt-LT" b="0" dirty="0"/>
                        <a:t>Telšių</a:t>
                      </a:r>
                    </a:p>
                  </a:txBody>
                  <a:tcPr/>
                </a:tc>
                <a:tc>
                  <a:txBody>
                    <a:bodyPr/>
                    <a:lstStyle/>
                    <a:p>
                      <a:pPr algn="ctr"/>
                      <a:r>
                        <a:rPr lang="lt-LT" b="0" dirty="0"/>
                        <a:t>1 PK</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577212509"/>
                  </a:ext>
                </a:extLst>
              </a:tr>
              <a:tr h="370840">
                <a:tc vMerge="1">
                  <a:txBody>
                    <a:bodyPr/>
                    <a:lstStyle/>
                    <a:p>
                      <a:endParaRPr lang="lt-LT" dirty="0"/>
                    </a:p>
                  </a:txBody>
                  <a:tcPr/>
                </a:tc>
                <a:tc vMerge="1">
                  <a:txBody>
                    <a:bodyPr/>
                    <a:lstStyle/>
                    <a:p>
                      <a:endParaRPr lang="lt-LT" dirty="0"/>
                    </a:p>
                  </a:txBody>
                  <a:tcPr/>
                </a:tc>
                <a:tc>
                  <a:txBody>
                    <a:bodyPr/>
                    <a:lstStyle/>
                    <a:p>
                      <a:r>
                        <a:rPr lang="lt-LT" b="0" dirty="0"/>
                        <a:t>Mažeikių </a:t>
                      </a:r>
                    </a:p>
                  </a:txBody>
                  <a:tcPr/>
                </a:tc>
                <a:tc>
                  <a:txBody>
                    <a:bodyPr/>
                    <a:lstStyle/>
                    <a:p>
                      <a:pPr algn="ctr"/>
                      <a:r>
                        <a:rPr lang="lt-LT" b="0" dirty="0"/>
                        <a:t>1 PK</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3564984967"/>
                  </a:ext>
                </a:extLst>
              </a:tr>
              <a:tr h="370840">
                <a:tc vMerge="1">
                  <a:txBody>
                    <a:bodyPr/>
                    <a:lstStyle/>
                    <a:p>
                      <a:endParaRPr lang="lt-LT" dirty="0"/>
                    </a:p>
                  </a:txBody>
                  <a:tcPr/>
                </a:tc>
                <a:tc vMerge="1">
                  <a:txBody>
                    <a:bodyPr/>
                    <a:lstStyle/>
                    <a:p>
                      <a:endParaRPr lang="lt-LT" dirty="0"/>
                    </a:p>
                  </a:txBody>
                  <a:tcPr/>
                </a:tc>
                <a:tc>
                  <a:txBody>
                    <a:bodyPr/>
                    <a:lstStyle/>
                    <a:p>
                      <a:r>
                        <a:rPr lang="lt-LT" b="0" dirty="0"/>
                        <a:t>Plungės</a:t>
                      </a:r>
                    </a:p>
                  </a:txBody>
                  <a:tcPr/>
                </a:tc>
                <a:tc>
                  <a:txBody>
                    <a:bodyPr/>
                    <a:lstStyle/>
                    <a:p>
                      <a:pPr algn="ctr"/>
                      <a:r>
                        <a:rPr lang="lt-LT" b="0" dirty="0"/>
                        <a:t>1 PK</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804656280"/>
                  </a:ext>
                </a:extLst>
              </a:tr>
            </a:tbl>
          </a:graphicData>
        </a:graphic>
      </p:graphicFrame>
    </p:spTree>
    <p:extLst>
      <p:ext uri="{BB962C8B-B14F-4D97-AF65-F5344CB8AC3E}">
        <p14:creationId xmlns:p14="http://schemas.microsoft.com/office/powerpoint/2010/main" val="686132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9B035D3-9068-CBD5-296B-9A8D9AD499C1}"/>
              </a:ext>
            </a:extLst>
          </p:cNvPr>
          <p:cNvSpPr>
            <a:spLocks noGrp="1"/>
          </p:cNvSpPr>
          <p:nvPr>
            <p:ph type="title"/>
          </p:nvPr>
        </p:nvSpPr>
        <p:spPr>
          <a:xfrm>
            <a:off x="838200" y="365126"/>
            <a:ext cx="10515600" cy="959178"/>
          </a:xfrm>
        </p:spPr>
        <p:txBody>
          <a:bodyPr>
            <a:noAutofit/>
          </a:bodyPr>
          <a:lstStyle/>
          <a:p>
            <a:r>
              <a:rPr lang="lt-LT" sz="3200" b="1" i="1" dirty="0">
                <a:latin typeface="Times New Roman" panose="02020603050405020304" pitchFamily="18" charset="0"/>
                <a:cs typeface="Times New Roman" panose="02020603050405020304" pitchFamily="18" charset="0"/>
              </a:rPr>
              <a:t>Patikrinimų metu nustatyti HN 71:2009 pažeidimai:</a:t>
            </a:r>
            <a:br>
              <a:rPr lang="lt-LT" sz="3200" b="1" i="1" dirty="0">
                <a:latin typeface="Times New Roman" panose="02020603050405020304" pitchFamily="18" charset="0"/>
                <a:cs typeface="Times New Roman" panose="02020603050405020304" pitchFamily="18" charset="0"/>
              </a:rPr>
            </a:br>
            <a:endParaRPr lang="lt-LT" sz="32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4E474ECD-82EF-EAEB-6EB5-EC1ABFC93B59}"/>
              </a:ext>
            </a:extLst>
          </p:cNvPr>
          <p:cNvSpPr>
            <a:spLocks noGrp="1"/>
          </p:cNvSpPr>
          <p:nvPr>
            <p:ph idx="1"/>
          </p:nvPr>
        </p:nvSpPr>
        <p:spPr>
          <a:xfrm>
            <a:off x="838200" y="1166648"/>
            <a:ext cx="10515600" cy="5010315"/>
          </a:xfrm>
        </p:spPr>
        <p:txBody>
          <a:bodyPr>
            <a:normAutofit fontScale="25000" lnSpcReduction="20000"/>
          </a:bodyPr>
          <a:lstStyle/>
          <a:p>
            <a:pPr marL="0" indent="0" algn="just">
              <a:buNone/>
            </a:pPr>
            <a:endParaRPr lang="lt-LT" sz="2600" b="1" dirty="0"/>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36 p. Ultravioletinių spindulių spinduolių skleidžiama veiksmingoji energinė apšvieta viršijo 0,3 W/m</a:t>
            </a:r>
            <a:r>
              <a:rPr lang="lt-LT" sz="5600" b="1" dirty="0">
                <a:latin typeface="Times New Roman" panose="02020603050405020304" pitchFamily="18" charset="0"/>
                <a:cs typeface="Times New Roman" panose="02020603050405020304" pitchFamily="18" charset="0"/>
              </a:rPr>
              <a:t>2</a:t>
            </a:r>
            <a:r>
              <a:rPr lang="lt-LT" sz="8000" b="1" dirty="0">
                <a:latin typeface="Times New Roman" panose="02020603050405020304" pitchFamily="18" charset="0"/>
                <a:cs typeface="Times New Roman" panose="02020603050405020304" pitchFamily="18" charset="0"/>
              </a:rPr>
              <a:t>. </a:t>
            </a:r>
          </a:p>
          <a:p>
            <a:pPr marL="0" indent="0" algn="just">
              <a:lnSpc>
                <a:spcPct val="120000"/>
              </a:lnSpc>
              <a:buNone/>
            </a:pPr>
            <a:endParaRPr lang="lt-LT" sz="8000" b="1" dirty="0">
              <a:latin typeface="Times New Roman" panose="02020603050405020304" pitchFamily="18" charset="0"/>
              <a:cs typeface="Times New Roman" panose="02020603050405020304" pitchFamily="18" charset="0"/>
            </a:endParaRPr>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6 p.</a:t>
            </a:r>
            <a:r>
              <a:rPr lang="lt-LT" sz="8000" dirty="0">
                <a:latin typeface="Times New Roman" panose="02020603050405020304" pitchFamily="18" charset="0"/>
                <a:cs typeface="Times New Roman" panose="02020603050405020304" pitchFamily="18" charset="0"/>
              </a:rPr>
              <a:t> Soliariumo paslaugų veikla gali būti vykdoma tik turint šiai veiklai teisės akto nustatyta tvarka išduotą </a:t>
            </a:r>
            <a:r>
              <a:rPr lang="lt-LT" sz="8000" b="1" i="1" dirty="0">
                <a:latin typeface="Times New Roman" panose="02020603050405020304" pitchFamily="18" charset="0"/>
                <a:cs typeface="Times New Roman" panose="02020603050405020304" pitchFamily="18" charset="0"/>
              </a:rPr>
              <a:t>leidimą-higienos pasą</a:t>
            </a:r>
            <a:r>
              <a:rPr lang="lt-LT" sz="8000" dirty="0">
                <a:latin typeface="Times New Roman" panose="02020603050405020304" pitchFamily="18" charset="0"/>
                <a:cs typeface="Times New Roman" panose="02020603050405020304" pitchFamily="18" charset="0"/>
              </a:rPr>
              <a:t>.</a:t>
            </a:r>
          </a:p>
          <a:p>
            <a:pPr marL="0" indent="0" algn="just">
              <a:lnSpc>
                <a:spcPct val="120000"/>
              </a:lnSpc>
              <a:buNone/>
            </a:pPr>
            <a:endParaRPr lang="lt-LT" sz="8000" b="1" dirty="0">
              <a:latin typeface="Times New Roman" panose="02020603050405020304" pitchFamily="18" charset="0"/>
              <a:cs typeface="Times New Roman" panose="02020603050405020304" pitchFamily="18" charset="0"/>
            </a:endParaRPr>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39 p.</a:t>
            </a:r>
            <a:r>
              <a:rPr lang="lt-LT" sz="8000" dirty="0">
                <a:latin typeface="Times New Roman" panose="02020603050405020304" pitchFamily="18" charset="0"/>
                <a:cs typeface="Times New Roman" panose="02020603050405020304" pitchFamily="18" charset="0"/>
              </a:rPr>
              <a:t> Soliariumo įranga techniškai prižiūrima ir profilaktiškai tikrinama nurodytu periodiškumu pagal gamintojo pateiktą techninės priežiūros planą (4 priedas).</a:t>
            </a:r>
          </a:p>
          <a:p>
            <a:pPr marL="0" indent="0" algn="just">
              <a:lnSpc>
                <a:spcPct val="120000"/>
              </a:lnSpc>
              <a:buNone/>
            </a:pPr>
            <a:endParaRPr lang="lt-LT" sz="8000" dirty="0">
              <a:latin typeface="Times New Roman" panose="02020603050405020304" pitchFamily="18" charset="0"/>
              <a:cs typeface="Times New Roman" panose="02020603050405020304" pitchFamily="18" charset="0"/>
            </a:endParaRPr>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40 p. </a:t>
            </a:r>
            <a:r>
              <a:rPr lang="lt-LT" sz="8000" dirty="0">
                <a:latin typeface="Times New Roman" panose="02020603050405020304" pitchFamily="18" charset="0"/>
                <a:cs typeface="Times New Roman" panose="02020603050405020304" pitchFamily="18" charset="0"/>
              </a:rPr>
              <a:t>Soliariumo įrangos ultravioletinių spindulių spinduoliai (lempos) keičiami ir valomi soliariumo įrangos (ultravioletinių spindulių spinduolių) gamintojo nurodytu periodiškumu (5 priedas).</a:t>
            </a:r>
          </a:p>
          <a:p>
            <a:pPr marL="0" indent="0" algn="just">
              <a:lnSpc>
                <a:spcPct val="120000"/>
              </a:lnSpc>
              <a:buNone/>
            </a:pPr>
            <a:r>
              <a:rPr lang="lt-LT" sz="8000" dirty="0">
                <a:latin typeface="Times New Roman" panose="02020603050405020304" pitchFamily="18" charset="0"/>
                <a:cs typeface="Times New Roman" panose="02020603050405020304" pitchFamily="18" charset="0"/>
              </a:rPr>
              <a:t> </a:t>
            </a:r>
          </a:p>
          <a:p>
            <a:pPr marL="0" indent="0" algn="just">
              <a:lnSpc>
                <a:spcPct val="120000"/>
              </a:lnSpc>
              <a:buNone/>
            </a:pPr>
            <a:r>
              <a:rPr lang="lt-LT" sz="8000" dirty="0">
                <a:latin typeface="Times New Roman" panose="02020603050405020304" pitchFamily="18" charset="0"/>
                <a:cs typeface="Times New Roman" panose="02020603050405020304" pitchFamily="18" charset="0"/>
              </a:rPr>
              <a:t> </a:t>
            </a:r>
            <a:br>
              <a:rPr lang="lt-LT" sz="2400" b="1" dirty="0"/>
            </a:br>
            <a:r>
              <a:rPr lang="lt-LT" sz="2400" b="1" dirty="0"/>
              <a:t>6</a:t>
            </a:r>
            <a:endParaRPr lang="lt-LT" sz="2400" dirty="0"/>
          </a:p>
        </p:txBody>
      </p:sp>
    </p:spTree>
    <p:extLst>
      <p:ext uri="{BB962C8B-B14F-4D97-AF65-F5344CB8AC3E}">
        <p14:creationId xmlns:p14="http://schemas.microsoft.com/office/powerpoint/2010/main" val="1264746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0BE6FFA-E698-37EC-FAFE-2759DD2E795A}"/>
              </a:ext>
            </a:extLst>
          </p:cNvPr>
          <p:cNvSpPr>
            <a:spLocks noGrp="1"/>
          </p:cNvSpPr>
          <p:nvPr>
            <p:ph type="title"/>
          </p:nvPr>
        </p:nvSpPr>
        <p:spPr>
          <a:xfrm>
            <a:off x="838200" y="365125"/>
            <a:ext cx="10515600" cy="978645"/>
          </a:xfrm>
        </p:spPr>
        <p:txBody>
          <a:bodyPr>
            <a:normAutofit/>
          </a:bodyPr>
          <a:lstStyle/>
          <a:p>
            <a:r>
              <a:rPr lang="lt-LT" sz="2800" dirty="0">
                <a:latin typeface="Times New Roman" panose="02020603050405020304" pitchFamily="18" charset="0"/>
                <a:cs typeface="Times New Roman" panose="02020603050405020304" pitchFamily="18" charset="0"/>
              </a:rPr>
              <a:t>Nuorodos:</a:t>
            </a:r>
          </a:p>
        </p:txBody>
      </p:sp>
      <p:sp>
        <p:nvSpPr>
          <p:cNvPr id="3" name="Turinio vietos rezervavimo ženklas 2">
            <a:extLst>
              <a:ext uri="{FF2B5EF4-FFF2-40B4-BE49-F238E27FC236}">
                <a16:creationId xmlns:a16="http://schemas.microsoft.com/office/drawing/2014/main" id="{78983416-E715-9401-04B5-04D01F6ED556}"/>
              </a:ext>
            </a:extLst>
          </p:cNvPr>
          <p:cNvSpPr>
            <a:spLocks noGrp="1"/>
          </p:cNvSpPr>
          <p:nvPr>
            <p:ph idx="1"/>
          </p:nvPr>
        </p:nvSpPr>
        <p:spPr>
          <a:xfrm>
            <a:off x="838200" y="453224"/>
            <a:ext cx="10515600" cy="6289482"/>
          </a:xfrm>
        </p:spPr>
        <p:txBody>
          <a:bodyPr>
            <a:normAutofit/>
          </a:bodyPr>
          <a:lstStyle/>
          <a:p>
            <a:pPr marL="0" indent="0" algn="just">
              <a:buNone/>
            </a:pPr>
            <a:endParaRPr lang="lt-LT" sz="2400" dirty="0">
              <a:latin typeface="Times New Roman" panose="02020603050405020304" pitchFamily="18" charset="0"/>
              <a:cs typeface="Times New Roman" panose="02020603050405020304" pitchFamily="18" charset="0"/>
            </a:endParaRPr>
          </a:p>
          <a:p>
            <a:pPr marL="0" indent="0" algn="just">
              <a:buNone/>
            </a:pPr>
            <a:endParaRPr lang="lt-LT" sz="2400" dirty="0">
              <a:latin typeface="Times New Roman" panose="02020603050405020304" pitchFamily="18" charset="0"/>
              <a:cs typeface="Times New Roman" panose="02020603050405020304" pitchFamily="18" charset="0"/>
            </a:endParaRPr>
          </a:p>
          <a:p>
            <a:pPr marL="0" indent="0" algn="just">
              <a:buNone/>
            </a:pPr>
            <a:r>
              <a:rPr lang="lt-LT" sz="2400" dirty="0">
                <a:latin typeface="Times New Roman" panose="02020603050405020304" pitchFamily="18" charset="0"/>
                <a:cs typeface="Times New Roman" panose="02020603050405020304" pitchFamily="18" charset="0"/>
              </a:rPr>
              <a:t>Į Periodinės kontrolės planą NVSC internetinėje svetainėje adresas</a:t>
            </a:r>
          </a:p>
          <a:p>
            <a:pPr marL="0" indent="0" algn="just">
              <a:buNone/>
            </a:pPr>
            <a:r>
              <a:rPr lang="lt-LT" sz="2400" u="sng" dirty="0">
                <a:solidFill>
                  <a:schemeClr val="accent1"/>
                </a:solidFill>
                <a:latin typeface="Times New Roman" panose="02020603050405020304" pitchFamily="18" charset="0"/>
                <a:cs typeface="Times New Roman" panose="02020603050405020304" pitchFamily="18" charset="0"/>
              </a:rPr>
              <a:t>https://nvsc.lrv.lt/lt/administracine-informacija/ukio-subjektu-prieziura/2025-m-prieziuros-planai/</a:t>
            </a:r>
            <a:r>
              <a:rPr lang="lt-LT" sz="2400" u="sng" dirty="0">
                <a:latin typeface="Times New Roman" panose="02020603050405020304" pitchFamily="18" charset="0"/>
                <a:cs typeface="Times New Roman" panose="02020603050405020304" pitchFamily="18" charset="0"/>
              </a:rPr>
              <a:t>;</a:t>
            </a:r>
            <a:endParaRPr lang="lt-LT" sz="2400" dirty="0">
              <a:latin typeface="Times New Roman" panose="02020603050405020304" pitchFamily="18" charset="0"/>
              <a:cs typeface="Times New Roman" panose="02020603050405020304" pitchFamily="18" charset="0"/>
            </a:endParaRPr>
          </a:p>
          <a:p>
            <a:pPr marL="0" indent="0" algn="just">
              <a:buNone/>
            </a:pPr>
            <a:r>
              <a:rPr lang="lt-LT" sz="2400" dirty="0">
                <a:latin typeface="Times New Roman" panose="02020603050405020304" pitchFamily="18" charset="0"/>
                <a:cs typeface="Times New Roman" panose="02020603050405020304" pitchFamily="18" charset="0"/>
              </a:rPr>
              <a:t>Į Periodinės kontrolės klausimyną NVSC internetinėje svetainėje adresas</a:t>
            </a:r>
          </a:p>
          <a:p>
            <a:pPr marL="0" indent="0" algn="just">
              <a:buNone/>
            </a:pPr>
            <a:r>
              <a:rPr lang="lt-LT" sz="2400" u="sng" dirty="0">
                <a:latin typeface="Times New Roman" panose="02020603050405020304" pitchFamily="18" charset="0"/>
                <a:cs typeface="Times New Roman" panose="02020603050405020304" pitchFamily="18" charset="0"/>
                <a:hlinkClick r:id="rId2"/>
              </a:rPr>
              <a:t>https://nvsc.lrv.lt/lt/administracine-informacija/ukio-subjektu-prieziura/periodines-visuomenes-sveikatos-saugos-kontroles-klausimynai</a:t>
            </a:r>
            <a:r>
              <a:rPr lang="lt-LT" sz="2400" u="sng" dirty="0">
                <a:latin typeface="Times New Roman" panose="02020603050405020304" pitchFamily="18" charset="0"/>
                <a:cs typeface="Times New Roman" panose="02020603050405020304" pitchFamily="18" charset="0"/>
              </a:rPr>
              <a:t>;</a:t>
            </a:r>
          </a:p>
          <a:p>
            <a:pPr marL="0" indent="0" algn="just">
              <a:buNone/>
            </a:pPr>
            <a:endParaRPr lang="lt-LT" sz="2400" u="sng" dirty="0">
              <a:latin typeface="Times New Roman" panose="02020603050405020304" pitchFamily="18" charset="0"/>
              <a:cs typeface="Times New Roman" panose="02020603050405020304" pitchFamily="18" charset="0"/>
            </a:endParaRPr>
          </a:p>
          <a:p>
            <a:pPr marL="0" indent="0" algn="just">
              <a:buNone/>
            </a:pPr>
            <a:endParaRPr lang="lt-LT" sz="2400" dirty="0">
              <a:latin typeface="Times New Roman" panose="02020603050405020304" pitchFamily="18" charset="0"/>
              <a:cs typeface="Times New Roman" panose="02020603050405020304" pitchFamily="18" charset="0"/>
            </a:endParaRPr>
          </a:p>
          <a:p>
            <a:pPr marL="0" indent="0" algn="just">
              <a:buNone/>
            </a:pPr>
            <a:r>
              <a:rPr lang="lt-LT" sz="2400" dirty="0">
                <a:latin typeface="Times New Roman" panose="02020603050405020304" pitchFamily="18" charset="0"/>
                <a:cs typeface="Times New Roman" panose="02020603050405020304" pitchFamily="18" charset="0"/>
              </a:rPr>
              <a:t>Konsultacijos teikiamos telefonu </a:t>
            </a:r>
            <a:r>
              <a:rPr lang="lt-LT" sz="2400" b="1" dirty="0">
                <a:latin typeface="Times New Roman" panose="02020603050405020304" pitchFamily="18" charset="0"/>
                <a:cs typeface="Times New Roman" panose="02020603050405020304" pitchFamily="18" charset="0"/>
              </a:rPr>
              <a:t>+370 5 624 9676 </a:t>
            </a:r>
            <a:r>
              <a:rPr lang="lt-LT" sz="2400" dirty="0">
                <a:latin typeface="Times New Roman" panose="02020603050405020304" pitchFamily="18" charset="0"/>
                <a:cs typeface="Times New Roman" panose="02020603050405020304" pitchFamily="18" charset="0"/>
              </a:rPr>
              <a:t>ir/ar el. paštu </a:t>
            </a:r>
            <a:r>
              <a:rPr lang="lt-LT" sz="2400" b="1" dirty="0" err="1">
                <a:latin typeface="Times New Roman" panose="02020603050405020304" pitchFamily="18" charset="0"/>
                <a:cs typeface="Times New Roman" panose="02020603050405020304" pitchFamily="18" charset="0"/>
              </a:rPr>
              <a:t>info</a:t>
            </a:r>
            <a:r>
              <a:rPr lang="en-US" sz="2400" b="1" dirty="0">
                <a:latin typeface="Times New Roman" panose="02020603050405020304" pitchFamily="18" charset="0"/>
                <a:cs typeface="Times New Roman" panose="02020603050405020304" pitchFamily="18" charset="0"/>
              </a:rPr>
              <a:t>@</a:t>
            </a:r>
            <a:r>
              <a:rPr lang="en-US" sz="2400" b="1" dirty="0" err="1">
                <a:latin typeface="Times New Roman" panose="02020603050405020304" pitchFamily="18" charset="0"/>
                <a:cs typeface="Times New Roman" panose="02020603050405020304" pitchFamily="18" charset="0"/>
              </a:rPr>
              <a:t>nvsc.lt</a:t>
            </a:r>
            <a:endParaRPr lang="lt-LT"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370154"/>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1616</TotalTime>
  <Words>775</Words>
  <Application>Microsoft Office PowerPoint</Application>
  <PresentationFormat>Plačiaekranė</PresentationFormat>
  <Paragraphs>127</Paragraphs>
  <Slides>8</Slides>
  <Notes>3</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8</vt:i4>
      </vt:variant>
    </vt:vector>
  </HeadingPairs>
  <TitlesOfParts>
    <vt:vector size="13" baseType="lpstr">
      <vt:lpstr>Arial</vt:lpstr>
      <vt:lpstr>Calibri</vt:lpstr>
      <vt:lpstr>Calibri Light</vt:lpstr>
      <vt:lpstr>Times New Roman</vt:lpstr>
      <vt:lpstr>„Office“ tema</vt:lpstr>
      <vt:lpstr>„PowerPoint“ pateiktis</vt:lpstr>
      <vt:lpstr>      Nacionalinis visuomenės sveikatos centras prie Sveikatos apsaugos ministerijos (toliau – Centras) vykdo soliariumo paslaugų kontrolę vadovaudamasis: </vt:lpstr>
      <vt:lpstr>„PowerPoint“ pateiktis</vt:lpstr>
      <vt:lpstr>Periodinė kontrolė</vt:lpstr>
      <vt:lpstr>2022-2024 m. soliariumo paslaugų patikrinimų  rezultatai Telšių apskrityje</vt:lpstr>
      <vt:lpstr>2022-2024 m. soliariumo paslaugų patikrinimų  rezultatai Telšių apskrities rajonuose</vt:lpstr>
      <vt:lpstr>Patikrinimų metu nustatyti HN 71:2009 pažeidimai: </vt:lpstr>
      <vt:lpstr>Nuorodos: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Silvija Steckytė</dc:creator>
  <cp:lastModifiedBy>Dalia Norvaišienė</cp:lastModifiedBy>
  <cp:revision>103</cp:revision>
  <cp:lastPrinted>2025-09-22T05:57:15Z</cp:lastPrinted>
  <dcterms:created xsi:type="dcterms:W3CDTF">2022-04-08T10:57:10Z</dcterms:created>
  <dcterms:modified xsi:type="dcterms:W3CDTF">2025-09-23T06:56:35Z</dcterms:modified>
</cp:coreProperties>
</file>